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6" r:id="rId1"/>
  </p:sldMasterIdLst>
  <p:notesMasterIdLst>
    <p:notesMasterId r:id="rId40"/>
  </p:notes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4"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86" r:id="rId34"/>
    <p:sldId id="291" r:id="rId35"/>
    <p:sldId id="290" r:id="rId36"/>
    <p:sldId id="292" r:id="rId37"/>
    <p:sldId id="293" r:id="rId38"/>
    <p:sldId id="294" r:id="rId3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oitras" initials="EP" lastIdx="9" clrIdx="0">
    <p:extLst>
      <p:ext uri="{19B8F6BF-5375-455C-9EA6-DF929625EA0E}">
        <p15:presenceInfo xmlns:p15="http://schemas.microsoft.com/office/powerpoint/2012/main" userId="f05fd8d369014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B4FECB"/>
    <a:srgbClr val="DB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65332" autoAdjust="0"/>
  </p:normalViewPr>
  <p:slideViewPr>
    <p:cSldViewPr snapToGrid="0">
      <p:cViewPr varScale="1">
        <p:scale>
          <a:sx n="58" d="100"/>
          <a:sy n="58" d="100"/>
        </p:scale>
        <p:origin x="16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324A96E-38CF-4CF0-A00C-2A11C6493384}" type="datetimeFigureOut">
              <a:rPr lang="en-US" smtClean="0"/>
              <a:t>2/9/2017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6433"/>
          </a:xfrm>
          <a:prstGeom prst="rect">
            <a:avLst/>
          </a:prstGeom>
        </p:spPr>
        <p:txBody>
          <a:bodyPr vert="horz" lIns="91440" tIns="45720" rIns="91440" bIns="45720" rtlCol="0" anchor="b"/>
          <a:lstStyle>
            <a:lvl1pPr algn="r">
              <a:defRPr sz="1200"/>
            </a:lvl1pPr>
          </a:lstStyle>
          <a:p>
            <a:fld id="{6189612C-3AE5-466D-A64F-42492F7064B4}" type="slidenum">
              <a:rPr lang="en-US" smtClean="0"/>
              <a:t>‹#›</a:t>
            </a:fld>
            <a:endParaRPr lang="en-US"/>
          </a:p>
        </p:txBody>
      </p:sp>
    </p:spTree>
    <p:extLst>
      <p:ext uri="{BB962C8B-B14F-4D97-AF65-F5344CB8AC3E}">
        <p14:creationId xmlns:p14="http://schemas.microsoft.com/office/powerpoint/2010/main" val="69496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olimitseasternshore.com/walking-trail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a:t>
            </a:fld>
            <a:endParaRPr lang="en-US"/>
          </a:p>
        </p:txBody>
      </p:sp>
    </p:spTree>
    <p:extLst>
      <p:ext uri="{BB962C8B-B14F-4D97-AF65-F5344CB8AC3E}">
        <p14:creationId xmlns:p14="http://schemas.microsoft.com/office/powerpoint/2010/main" val="20016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April local </a:t>
            </a:r>
            <a:r>
              <a:rPr lang="en-US" sz="1200" kern="1200" dirty="0" smtClean="0">
                <a:solidFill>
                  <a:schemeClr val="tx1"/>
                </a:solidFill>
                <a:effectLst/>
                <a:latin typeface="+mn-lt"/>
                <a:ea typeface="+mn-ea"/>
                <a:cs typeface="+mn-cs"/>
              </a:rPr>
              <a:t>nursing students from Eastern Shore Community College and Thomas Nelson Community College, and </a:t>
            </a:r>
            <a:r>
              <a:rPr lang="en-US" sz="1200" kern="1200" dirty="0" smtClean="0">
                <a:solidFill>
                  <a:schemeClr val="tx1"/>
                </a:solidFill>
                <a:effectLst/>
                <a:latin typeface="+mn-lt"/>
                <a:ea typeface="+mn-ea"/>
                <a:cs typeface="+mn-cs"/>
              </a:rPr>
              <a:t>their instructor, </a:t>
            </a:r>
            <a:r>
              <a:rPr lang="en-US" sz="1200" kern="1200" dirty="0" smtClean="0">
                <a:solidFill>
                  <a:schemeClr val="tx1"/>
                </a:solidFill>
                <a:effectLst/>
                <a:latin typeface="+mn-lt"/>
                <a:ea typeface="+mn-ea"/>
                <a:cs typeface="+mn-cs"/>
              </a:rPr>
              <a:t>Terri Long, presented the Tobacco Control Use Project’s (TUCP) Store Alert Program survey. This was the nursing students’ fourth year conducting the evaluation. Using a report card approach, students reviewed visible outdoor signs placed on the </a:t>
            </a:r>
            <a:r>
              <a:rPr lang="en-US" sz="1200" kern="1200" dirty="0" smtClean="0">
                <a:solidFill>
                  <a:schemeClr val="tx1"/>
                </a:solidFill>
                <a:effectLst/>
                <a:latin typeface="+mn-lt"/>
                <a:ea typeface="+mn-ea"/>
                <a:cs typeface="+mn-cs"/>
              </a:rPr>
              <a:t>grounds, near schools, </a:t>
            </a:r>
            <a:r>
              <a:rPr lang="en-US" sz="1200" kern="1200" dirty="0" smtClean="0">
                <a:solidFill>
                  <a:schemeClr val="tx1"/>
                </a:solidFill>
                <a:effectLst/>
                <a:latin typeface="+mn-lt"/>
                <a:ea typeface="+mn-ea"/>
                <a:cs typeface="+mn-cs"/>
              </a:rPr>
              <a:t>above gas pumps, or above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store </a:t>
            </a:r>
            <a:r>
              <a:rPr lang="en-US" sz="1200" kern="1200" dirty="0" smtClean="0">
                <a:solidFill>
                  <a:schemeClr val="tx1"/>
                </a:solidFill>
                <a:effectLst/>
                <a:latin typeface="+mn-lt"/>
                <a:ea typeface="+mn-ea"/>
                <a:cs typeface="+mn-cs"/>
              </a:rPr>
              <a:t>candy displays. These </a:t>
            </a:r>
            <a:r>
              <a:rPr lang="en-US" sz="1200" kern="1200" dirty="0" smtClean="0">
                <a:solidFill>
                  <a:schemeClr val="tx1"/>
                </a:solidFill>
                <a:effectLst/>
                <a:latin typeface="+mn-lt"/>
                <a:ea typeface="+mn-ea"/>
                <a:cs typeface="+mn-cs"/>
              </a:rPr>
              <a:t>kinds of “in your face” advertising yield low store scores. Many stores in both Eastern Shore counties received failing scores. Much work remains to discourage tobacco use and eliminate signage aimed at children.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May we heard from John </a:t>
            </a:r>
            <a:r>
              <a:rPr lang="en-US" sz="1200" kern="1200" dirty="0" smtClean="0">
                <a:solidFill>
                  <a:schemeClr val="tx1"/>
                </a:solidFill>
                <a:effectLst/>
                <a:latin typeface="+mn-lt"/>
                <a:ea typeface="+mn-ea"/>
                <a:cs typeface="+mn-cs"/>
              </a:rPr>
              <a:t>Konkel, Coordinator of the Eastern Shore Community Services Board Crisis Intervention Team (CIT</a:t>
            </a:r>
            <a:r>
              <a:rPr lang="en-US" sz="1200" kern="1200" dirty="0" smtClean="0">
                <a:solidFill>
                  <a:schemeClr val="tx1"/>
                </a:solidFill>
                <a:effectLst/>
                <a:latin typeface="+mn-lt"/>
                <a:ea typeface="+mn-ea"/>
                <a:cs typeface="+mn-cs"/>
              </a:rPr>
              <a:t>). John presented </a:t>
            </a:r>
            <a:r>
              <a:rPr lang="en-US" sz="1200" kern="1200" dirty="0" smtClean="0">
                <a:solidFill>
                  <a:schemeClr val="tx1"/>
                </a:solidFill>
                <a:effectLst/>
                <a:latin typeface="+mn-lt"/>
                <a:ea typeface="+mn-ea"/>
                <a:cs typeface="+mn-cs"/>
              </a:rPr>
              <a:t>the work of this new entity which partners with Riverside Shore Memorial Hospital and law enforcement. He explained that CIT’s role is to keep people with mental illness safe; avoid punishing someone for an illness; conduct mental health evaluation for self-awareness, time and place orientation; help mentally ill persons with reorientation and stabilization; keep first responders safe; minimize re-traumatization; divert to appropriate treatment; connect with community resources; and avoid further hospitalization.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in June we heard in-depth</a:t>
            </a:r>
            <a:r>
              <a:rPr lang="en-US" sz="1200" kern="1200" baseline="0" dirty="0" smtClean="0">
                <a:solidFill>
                  <a:schemeClr val="tx1"/>
                </a:solidFill>
                <a:effectLst/>
                <a:latin typeface="+mn-lt"/>
                <a:ea typeface="+mn-ea"/>
                <a:cs typeface="+mn-cs"/>
              </a:rPr>
              <a:t> updates from a</a:t>
            </a:r>
            <a:r>
              <a:rPr lang="en-US" sz="1200" kern="1200" dirty="0" smtClean="0">
                <a:solidFill>
                  <a:schemeClr val="tx1"/>
                </a:solidFill>
                <a:effectLst/>
                <a:latin typeface="+mn-lt"/>
                <a:ea typeface="+mn-ea"/>
                <a:cs typeface="+mn-cs"/>
              </a:rPr>
              <a:t>ll </a:t>
            </a:r>
            <a:r>
              <a:rPr lang="en-US" sz="1200" kern="1200" dirty="0" smtClean="0">
                <a:solidFill>
                  <a:schemeClr val="tx1"/>
                </a:solidFill>
                <a:effectLst/>
                <a:latin typeface="+mn-lt"/>
                <a:ea typeface="+mn-ea"/>
                <a:cs typeface="+mn-cs"/>
              </a:rPr>
              <a:t>Work Group </a:t>
            </a:r>
            <a:r>
              <a:rPr lang="en-US" sz="1200" kern="1200" dirty="0" smtClean="0">
                <a:solidFill>
                  <a:schemeClr val="tx1"/>
                </a:solidFill>
                <a:effectLst/>
                <a:latin typeface="+mn-lt"/>
                <a:ea typeface="+mn-ea"/>
                <a:cs typeface="+mn-cs"/>
              </a:rPr>
              <a:t>Chairs, who reported on their progress.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10</a:t>
            </a:fld>
            <a:endParaRPr lang="en-US"/>
          </a:p>
        </p:txBody>
      </p:sp>
    </p:spTree>
    <p:extLst>
      <p:ext uri="{BB962C8B-B14F-4D97-AF65-F5344CB8AC3E}">
        <p14:creationId xmlns:p14="http://schemas.microsoft.com/office/powerpoint/2010/main" val="272264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July we heard from </a:t>
            </a:r>
            <a:r>
              <a:rPr lang="en-US" sz="1200" kern="1200" dirty="0" smtClean="0">
                <a:solidFill>
                  <a:schemeClr val="tx1"/>
                </a:solidFill>
                <a:effectLst/>
                <a:latin typeface="+mn-lt"/>
                <a:ea typeface="+mn-ea"/>
                <a:cs typeface="+mn-cs"/>
              </a:rPr>
              <a:t>Donna Bozza, Executive Director of Citizens for a Better Eastern Shore, </a:t>
            </a: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she </a:t>
            </a:r>
            <a:r>
              <a:rPr lang="en-US" sz="1200" kern="1200" dirty="0" smtClean="0">
                <a:solidFill>
                  <a:schemeClr val="tx1"/>
                </a:solidFill>
                <a:effectLst/>
                <a:latin typeface="+mn-lt"/>
                <a:ea typeface="+mn-ea"/>
                <a:cs typeface="+mn-cs"/>
              </a:rPr>
              <a:t>explained </a:t>
            </a:r>
            <a:r>
              <a:rPr lang="en-US" sz="1200" kern="1200" dirty="0" smtClean="0">
                <a:solidFill>
                  <a:schemeClr val="tx1"/>
                </a:solidFill>
                <a:effectLst/>
                <a:latin typeface="+mn-lt"/>
                <a:ea typeface="+mn-ea"/>
                <a:cs typeface="+mn-cs"/>
              </a:rPr>
              <a:t>that this three decades-old organization is dedicated to promoting balanced growth, enhancing the quality of life of all citizens, and preserving the Shore’s cultural and natural resources. They provide education, promote open government and citizen engagement. Membership dues, fundraising and their annual “Between the Waters” Bike Tour funds the group, and they offer a monthly newsletter.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August</a:t>
            </a:r>
            <a:r>
              <a:rPr lang="en-US" sz="1200" kern="1200" dirty="0" smtClean="0">
                <a:solidFill>
                  <a:schemeClr val="tx1"/>
                </a:solidFill>
                <a:effectLst/>
                <a:latin typeface="+mn-lt"/>
                <a:ea typeface="+mn-ea"/>
                <a:cs typeface="+mn-cs"/>
              </a:rPr>
              <a:t>. In lieu of a monthly meeting, each August the Executive Committee spends a day in retreat to create or review the approved partnership strategy. This year the team met to put the pieces together to create an Accountable Care Community and a new strategic plan that supports an ACC. The </a:t>
            </a:r>
            <a:r>
              <a:rPr lang="en-US" sz="1200" i="1" kern="1200" dirty="0" smtClean="0">
                <a:solidFill>
                  <a:schemeClr val="tx1"/>
                </a:solidFill>
                <a:effectLst/>
                <a:latin typeface="+mn-lt"/>
                <a:ea typeface="+mn-ea"/>
                <a:cs typeface="+mn-cs"/>
              </a:rPr>
              <a:t>Eastern Shore Plan for Well-Being 2017-2020</a:t>
            </a:r>
            <a:r>
              <a:rPr lang="en-US" sz="1200" kern="1200" dirty="0" smtClean="0">
                <a:solidFill>
                  <a:schemeClr val="tx1"/>
                </a:solidFill>
                <a:effectLst/>
                <a:latin typeface="+mn-lt"/>
                <a:ea typeface="+mn-ea"/>
                <a:cs typeface="+mn-cs"/>
              </a:rPr>
              <a:t> is a local adaptation of the </a:t>
            </a:r>
            <a:r>
              <a:rPr lang="en-US" sz="1200" i="1" kern="1200" dirty="0" smtClean="0">
                <a:solidFill>
                  <a:schemeClr val="tx1"/>
                </a:solidFill>
                <a:effectLst/>
                <a:latin typeface="+mn-lt"/>
                <a:ea typeface="+mn-ea"/>
                <a:cs typeface="+mn-cs"/>
              </a:rPr>
              <a:t>Virginia Plan for Well-Being</a:t>
            </a:r>
            <a:r>
              <a:rPr lang="en-US" sz="1200" kern="1200" dirty="0" smtClean="0">
                <a:solidFill>
                  <a:schemeClr val="tx1"/>
                </a:solidFill>
                <a:effectLst/>
                <a:latin typeface="+mn-lt"/>
                <a:ea typeface="+mn-ea"/>
                <a:cs typeface="+mn-cs"/>
              </a:rPr>
              <a:t>. An Accountable Care Community is an integrated community model that emphasizes health promotion and disease prevention; uses </a:t>
            </a:r>
            <a:r>
              <a:rPr lang="en-US" sz="1200" i="1" kern="1200" dirty="0" smtClean="0">
                <a:solidFill>
                  <a:schemeClr val="tx1"/>
                </a:solidFill>
                <a:effectLst/>
                <a:latin typeface="+mn-lt"/>
                <a:ea typeface="+mn-ea"/>
                <a:cs typeface="+mn-cs"/>
              </a:rPr>
              <a:t>inter</a:t>
            </a:r>
            <a:r>
              <a:rPr lang="en-US" sz="1200" kern="1200" dirty="0" smtClean="0">
                <a:solidFill>
                  <a:schemeClr val="tx1"/>
                </a:solidFill>
                <a:effectLst/>
                <a:latin typeface="+mn-lt"/>
                <a:ea typeface="+mn-ea"/>
                <a:cs typeface="+mn-cs"/>
              </a:rPr>
              <a:t>professional and intersectoral teams to collaborate; creates an information technology infrastructure for shared surveillance and to create, monitor and rapidly share best practices. An ACC also engages in policy advocacy and analysis to institutionalize and facilitate success and sustainability.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Following the retreat, in September</a:t>
            </a:r>
            <a:r>
              <a:rPr lang="en-US" sz="1200" kern="1200" dirty="0" smtClean="0">
                <a:solidFill>
                  <a:schemeClr val="tx1"/>
                </a:solidFill>
                <a:effectLst/>
                <a:latin typeface="+mn-lt"/>
                <a:ea typeface="+mn-ea"/>
                <a:cs typeface="+mn-cs"/>
              </a:rPr>
              <a:t>. Patti Kiger, </a:t>
            </a:r>
            <a:r>
              <a:rPr lang="en-US" sz="1200" kern="1200" dirty="0" smtClean="0">
                <a:solidFill>
                  <a:schemeClr val="tx1"/>
                </a:solidFill>
                <a:effectLst/>
                <a:latin typeface="+mn-lt"/>
                <a:ea typeface="+mn-ea"/>
                <a:cs typeface="+mn-cs"/>
              </a:rPr>
              <a:t>our Executive </a:t>
            </a:r>
            <a:r>
              <a:rPr lang="en-US" sz="1200" kern="1200" dirty="0" smtClean="0">
                <a:solidFill>
                  <a:schemeClr val="tx1"/>
                </a:solidFill>
                <a:effectLst/>
                <a:latin typeface="+mn-lt"/>
                <a:ea typeface="+mn-ea"/>
                <a:cs typeface="+mn-cs"/>
              </a:rPr>
              <a:t>Director, </a:t>
            </a:r>
            <a:r>
              <a:rPr lang="en-US" sz="1200" kern="1200" dirty="0" smtClean="0">
                <a:solidFill>
                  <a:schemeClr val="tx1"/>
                </a:solidFill>
                <a:effectLst/>
                <a:latin typeface="+mn-lt"/>
                <a:ea typeface="+mn-ea"/>
                <a:cs typeface="+mn-cs"/>
              </a:rPr>
              <a:t>presented the </a:t>
            </a:r>
            <a:r>
              <a:rPr lang="en-US" sz="1200" i="1" kern="1200" dirty="0" smtClean="0">
                <a:solidFill>
                  <a:schemeClr val="tx1"/>
                </a:solidFill>
                <a:effectLst/>
                <a:latin typeface="+mn-lt"/>
                <a:ea typeface="+mn-ea"/>
                <a:cs typeface="+mn-cs"/>
              </a:rPr>
              <a:t>Eastern Shore Plan for Well-Being 2017-2020, </a:t>
            </a:r>
            <a:r>
              <a:rPr lang="en-US" sz="1200" kern="1200" dirty="0" smtClean="0">
                <a:solidFill>
                  <a:schemeClr val="tx1"/>
                </a:solidFill>
                <a:effectLst/>
                <a:latin typeface="+mn-lt"/>
                <a:ea typeface="+mn-ea"/>
                <a:cs typeface="+mn-cs"/>
              </a:rPr>
              <a:t>ESHC’s Strategic Plan which the Executive Committee worked on at their August retreat. The plan’s four aims align with the Virginia Department of Health’s plan of </a:t>
            </a:r>
            <a:r>
              <a:rPr lang="en-US" sz="1200" kern="1200" dirty="0" smtClean="0">
                <a:solidFill>
                  <a:schemeClr val="tx1"/>
                </a:solidFill>
                <a:effectLst/>
                <a:latin typeface="+mn-lt"/>
                <a:ea typeface="+mn-ea"/>
                <a:cs typeface="+mn-cs"/>
              </a:rPr>
              <a:t>a similar name</a:t>
            </a:r>
            <a:r>
              <a:rPr lang="en-US" sz="1200" kern="1200" dirty="0" smtClean="0">
                <a:solidFill>
                  <a:schemeClr val="tx1"/>
                </a:solidFill>
                <a:effectLst/>
                <a:latin typeface="+mn-lt"/>
                <a:ea typeface="+mn-ea"/>
                <a:cs typeface="+mn-cs"/>
              </a:rPr>
              <a:t>. They are:  1) </a:t>
            </a:r>
            <a:r>
              <a:rPr lang="en-US" sz="1200" kern="1200" dirty="0" smtClean="0">
                <a:solidFill>
                  <a:schemeClr val="tx1"/>
                </a:solidFill>
                <a:effectLst/>
                <a:latin typeface="+mn-lt"/>
                <a:ea typeface="+mn-ea"/>
                <a:cs typeface="+mn-cs"/>
              </a:rPr>
              <a:t>The Eastern </a:t>
            </a:r>
            <a:r>
              <a:rPr lang="en-US" sz="1200" kern="1200" dirty="0" smtClean="0">
                <a:solidFill>
                  <a:schemeClr val="tx1"/>
                </a:solidFill>
                <a:effectLst/>
                <a:latin typeface="+mn-lt"/>
                <a:ea typeface="+mn-ea"/>
                <a:cs typeface="+mn-cs"/>
              </a:rPr>
              <a:t>Shore of Virginia </a:t>
            </a:r>
            <a:r>
              <a:rPr lang="en-US" sz="1200" kern="1200" dirty="0" smtClean="0">
                <a:solidFill>
                  <a:schemeClr val="tx1"/>
                </a:solidFill>
                <a:effectLst/>
                <a:latin typeface="+mn-lt"/>
                <a:ea typeface="+mn-ea"/>
                <a:cs typeface="+mn-cs"/>
              </a:rPr>
              <a:t>nurtures </a:t>
            </a:r>
            <a:r>
              <a:rPr lang="en-US" sz="1200" kern="1200" dirty="0" smtClean="0">
                <a:solidFill>
                  <a:schemeClr val="tx1"/>
                </a:solidFill>
                <a:effectLst/>
                <a:latin typeface="+mn-lt"/>
                <a:ea typeface="+mn-ea"/>
                <a:cs typeface="+mn-cs"/>
              </a:rPr>
              <a:t>healthy, connected communities; 2) </a:t>
            </a:r>
            <a:r>
              <a:rPr lang="en-US" sz="1200" kern="1200" dirty="0" smtClean="0">
                <a:solidFill>
                  <a:schemeClr val="tx1"/>
                </a:solidFill>
                <a:effectLst/>
                <a:latin typeface="+mn-lt"/>
                <a:ea typeface="+mn-ea"/>
                <a:cs typeface="+mn-cs"/>
              </a:rPr>
              <a:t>We insure </a:t>
            </a:r>
            <a:r>
              <a:rPr lang="en-US" sz="1200" kern="1200" dirty="0" smtClean="0">
                <a:solidFill>
                  <a:schemeClr val="tx1"/>
                </a:solidFill>
                <a:effectLst/>
                <a:latin typeface="+mn-lt"/>
                <a:ea typeface="+mn-ea"/>
                <a:cs typeface="+mn-cs"/>
              </a:rPr>
              <a:t>a strong-start for children and youth; 3) </a:t>
            </a:r>
            <a:r>
              <a:rPr lang="en-US" sz="1200" kern="1200" dirty="0" smtClean="0">
                <a:solidFill>
                  <a:schemeClr val="tx1"/>
                </a:solidFill>
                <a:effectLst/>
                <a:latin typeface="+mn-lt"/>
                <a:ea typeface="+mn-ea"/>
                <a:cs typeface="+mn-cs"/>
              </a:rPr>
              <a:t>We take </a:t>
            </a:r>
            <a:r>
              <a:rPr lang="en-US" sz="1200" kern="1200" dirty="0" smtClean="0">
                <a:solidFill>
                  <a:schemeClr val="tx1"/>
                </a:solidFill>
                <a:effectLst/>
                <a:latin typeface="+mn-lt"/>
                <a:ea typeface="+mn-ea"/>
                <a:cs typeface="+mn-cs"/>
              </a:rPr>
              <a:t>preventive actions; and 4) </a:t>
            </a:r>
            <a:r>
              <a:rPr lang="en-US" sz="1200" kern="1200" dirty="0" smtClean="0">
                <a:solidFill>
                  <a:schemeClr val="tx1"/>
                </a:solidFill>
                <a:effectLst/>
                <a:latin typeface="+mn-lt"/>
                <a:ea typeface="+mn-ea"/>
                <a:cs typeface="+mn-cs"/>
              </a:rPr>
              <a:t>We have a </a:t>
            </a:r>
            <a:r>
              <a:rPr lang="en-US" sz="1200" kern="1200" dirty="0" smtClean="0">
                <a:solidFill>
                  <a:schemeClr val="tx1"/>
                </a:solidFill>
                <a:effectLst/>
                <a:latin typeface="+mn-lt"/>
                <a:ea typeface="+mn-ea"/>
                <a:cs typeface="+mn-cs"/>
              </a:rPr>
              <a:t>strong system of mental and physical health care. The final plan is currently undergoing review by many Eastern Shore organizations.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89612C-3AE5-466D-A64F-42492F7064B4}" type="slidenum">
              <a:rPr lang="en-US" smtClean="0"/>
              <a:t>11</a:t>
            </a:fld>
            <a:endParaRPr lang="en-US"/>
          </a:p>
        </p:txBody>
      </p:sp>
    </p:spTree>
    <p:extLst>
      <p:ext uri="{BB962C8B-B14F-4D97-AF65-F5344CB8AC3E}">
        <p14:creationId xmlns:p14="http://schemas.microsoft.com/office/powerpoint/2010/main" val="274082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October, our own Ashley </a:t>
            </a:r>
            <a:r>
              <a:rPr lang="en-US" sz="1200" kern="1200" dirty="0" smtClean="0">
                <a:solidFill>
                  <a:schemeClr val="tx1"/>
                </a:solidFill>
                <a:effectLst/>
                <a:latin typeface="+mn-lt"/>
                <a:ea typeface="+mn-ea"/>
                <a:cs typeface="+mn-cs"/>
              </a:rPr>
              <a:t>Gregory, the VDH Tobacco Use and Control Project (TUCP) Coordinator presented the TUCP mission: “to provide comprehensive tobacco control, which empowers Virginia citizens to become full participants in healthy lifestyle choices”; and </a:t>
            </a:r>
            <a:r>
              <a:rPr lang="en-US" sz="1200" kern="1200" dirty="0" smtClean="0">
                <a:solidFill>
                  <a:schemeClr val="tx1"/>
                </a:solidFill>
                <a:effectLst/>
                <a:latin typeface="+mn-lt"/>
                <a:ea typeface="+mn-ea"/>
                <a:cs typeface="+mn-cs"/>
              </a:rPr>
              <a:t>their goal</a:t>
            </a:r>
            <a:r>
              <a:rPr lang="en-US" sz="1200" kern="1200" dirty="0" smtClean="0">
                <a:solidFill>
                  <a:schemeClr val="tx1"/>
                </a:solidFill>
                <a:effectLst/>
                <a:latin typeface="+mn-lt"/>
                <a:ea typeface="+mn-ea"/>
                <a:cs typeface="+mn-cs"/>
              </a:rPr>
              <a:t>: “to reduce premature death, disease, disability, and the economic burden related to tobacco use and/or exposure to second-hand smoke.”  She explained the duties that she undertakes and VDH resources offered to organizations and individuals for technical assistance and education.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November, we welcomed Josephine </a:t>
            </a:r>
            <a:r>
              <a:rPr lang="en-US" sz="1200" kern="1200" dirty="0" smtClean="0">
                <a:solidFill>
                  <a:schemeClr val="tx1"/>
                </a:solidFill>
                <a:effectLst/>
                <a:latin typeface="+mn-lt"/>
                <a:ea typeface="+mn-ea"/>
                <a:cs typeface="+mn-cs"/>
              </a:rPr>
              <a:t>Mooney, Projects Director of the Eastern Shore Conservation and Redevelopment Council (ES RC&amp;D) </a:t>
            </a:r>
            <a:r>
              <a:rPr lang="en-US" sz="1200" kern="1200" dirty="0" smtClean="0">
                <a:solidFill>
                  <a:schemeClr val="tx1"/>
                </a:solidFill>
                <a:effectLst/>
                <a:latin typeface="+mn-lt"/>
                <a:ea typeface="+mn-ea"/>
                <a:cs typeface="+mn-cs"/>
              </a:rPr>
              <a:t>who told us about her </a:t>
            </a:r>
            <a:r>
              <a:rPr lang="en-US" sz="1200" kern="1200" dirty="0" smtClean="0">
                <a:solidFill>
                  <a:schemeClr val="tx1"/>
                </a:solidFill>
                <a:effectLst/>
                <a:latin typeface="+mn-lt"/>
                <a:ea typeface="+mn-ea"/>
                <a:cs typeface="+mn-cs"/>
              </a:rPr>
              <a:t>organization’s work and its many projects that provide for the Eastern Shore’s conservation, preservation, improvement, and orderly development of natural resources and environmental values.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in December, we took the month off to celebrate the holidays.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89612C-3AE5-466D-A64F-42492F7064B4}" type="slidenum">
              <a:rPr lang="en-US" smtClean="0"/>
              <a:t>12</a:t>
            </a:fld>
            <a:endParaRPr lang="en-US"/>
          </a:p>
        </p:txBody>
      </p:sp>
    </p:spTree>
    <p:extLst>
      <p:ext uri="{BB962C8B-B14F-4D97-AF65-F5344CB8AC3E}">
        <p14:creationId xmlns:p14="http://schemas.microsoft.com/office/powerpoint/2010/main" val="449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partnership meetings provide</a:t>
            </a:r>
            <a:r>
              <a:rPr lang="en-US" baseline="0" dirty="0" smtClean="0"/>
              <a:t> us with new information from community partners and work group updates.  </a:t>
            </a:r>
            <a:r>
              <a:rPr lang="en-US" baseline="0" dirty="0" smtClean="0"/>
              <a:t>The most rigorous work </a:t>
            </a:r>
            <a:r>
              <a:rPr lang="en-US" baseline="0" dirty="0" smtClean="0"/>
              <a:t>of </a:t>
            </a:r>
            <a:r>
              <a:rPr lang="en-US" baseline="0" dirty="0" smtClean="0"/>
              <a:t>our </a:t>
            </a:r>
            <a:r>
              <a:rPr lang="en-US" baseline="0" dirty="0" smtClean="0"/>
              <a:t>partnership is done in our work groups.  We’d like to summarize each </a:t>
            </a:r>
            <a:r>
              <a:rPr lang="en-US" baseline="0" dirty="0" smtClean="0"/>
              <a:t>work </a:t>
            </a:r>
            <a:r>
              <a:rPr lang="en-US" baseline="0" dirty="0" smtClean="0"/>
              <a:t>group’s achievements.  When I announce your Work Group’s name, would the chair please come forward </a:t>
            </a:r>
            <a:r>
              <a:rPr lang="en-US" baseline="0" dirty="0" smtClean="0"/>
              <a:t>to help us </a:t>
            </a:r>
            <a:r>
              <a:rPr lang="en-US" baseline="0" dirty="0" smtClean="0"/>
              <a:t>hand out certificates of appreciation? </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13</a:t>
            </a:fld>
            <a:endParaRPr lang="en-US"/>
          </a:p>
        </p:txBody>
      </p:sp>
    </p:spTree>
    <p:extLst>
      <p:ext uri="{BB962C8B-B14F-4D97-AF65-F5344CB8AC3E}">
        <p14:creationId xmlns:p14="http://schemas.microsoft.com/office/powerpoint/2010/main" val="148460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Speaking as co-chair of this group, I can tell you that since </a:t>
            </a:r>
            <a:r>
              <a:rPr lang="en-US" sz="1200" kern="1200" dirty="0" smtClean="0">
                <a:solidFill>
                  <a:schemeClr val="tx1"/>
                </a:solidFill>
                <a:effectLst/>
                <a:latin typeface="+mn-lt"/>
                <a:ea typeface="+mn-ea"/>
                <a:cs typeface="+mn-cs"/>
              </a:rPr>
              <a:t>the 2015 August Executive Committee Retreat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a:t>
            </a:r>
            <a:r>
              <a:rPr lang="en-US" sz="1200" kern="1200" dirty="0" smtClean="0">
                <a:solidFill>
                  <a:schemeClr val="tx1"/>
                </a:solidFill>
                <a:effectLst/>
                <a:latin typeface="+mn-lt"/>
                <a:ea typeface="+mn-ea"/>
                <a:cs typeface="+mn-cs"/>
              </a:rPr>
              <a:t>been flourishing:  growing in their knowledge of how to work collaboratively to achieve a healthier and more successful Eastern Shore. </a:t>
            </a:r>
            <a:r>
              <a:rPr lang="en-US" sz="1200" kern="1200" dirty="0" smtClean="0">
                <a:solidFill>
                  <a:schemeClr val="tx1"/>
                </a:solidFill>
                <a:effectLst/>
                <a:latin typeface="+mn-lt"/>
                <a:ea typeface="+mn-ea"/>
                <a:cs typeface="+mn-cs"/>
              </a:rPr>
              <a:t>In 2016</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added </a:t>
            </a:r>
            <a:r>
              <a:rPr lang="en-US" sz="1200" kern="1200" dirty="0" smtClean="0">
                <a:solidFill>
                  <a:schemeClr val="tx1"/>
                </a:solidFill>
                <a:effectLst/>
                <a:latin typeface="+mn-lt"/>
                <a:ea typeface="+mn-ea"/>
                <a:cs typeface="+mn-cs"/>
              </a:rPr>
              <a:t>seven strategic partners and several new sectors to </a:t>
            </a:r>
            <a:r>
              <a:rPr lang="en-US" sz="120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membership.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defined an Accountable Eastern Shore Community and created the 2017-2020 Eastern Shore Plan for Well-Being, a blueprint for the future health and success of the Shore.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ask the question: “</a:t>
            </a:r>
            <a:r>
              <a:rPr lang="en-US" sz="1200" i="1" kern="1200" dirty="0" smtClean="0">
                <a:solidFill>
                  <a:schemeClr val="tx1"/>
                </a:solidFill>
                <a:effectLst/>
                <a:latin typeface="+mn-lt"/>
                <a:ea typeface="+mn-ea"/>
                <a:cs typeface="+mn-cs"/>
              </a:rPr>
              <a:t>Why do we spend more on health care than any other country and yet rank poorly on nearly every measure of health status?” </a:t>
            </a:r>
            <a:r>
              <a:rPr lang="en-US" sz="1200" i="0" kern="1200" baseline="0" dirty="0" smtClean="0">
                <a:solidFill>
                  <a:schemeClr val="tx1"/>
                </a:solidFill>
                <a:effectLst/>
                <a:latin typeface="+mn-lt"/>
                <a:ea typeface="+mn-ea"/>
                <a:cs typeface="+mn-cs"/>
              </a:rPr>
              <a:t> and we have responded: </a:t>
            </a:r>
            <a:r>
              <a:rPr lang="en-US" sz="1200" kern="1200" dirty="0" smtClean="0">
                <a:solidFill>
                  <a:schemeClr val="tx1"/>
                </a:solidFill>
                <a:effectLst/>
                <a:latin typeface="+mn-lt"/>
                <a:ea typeface="+mn-ea"/>
                <a:cs typeface="+mn-cs"/>
              </a:rPr>
              <a:t>we understand and </a:t>
            </a:r>
            <a:r>
              <a:rPr lang="en-US" sz="1200" kern="1200" dirty="0" smtClean="0">
                <a:solidFill>
                  <a:schemeClr val="tx1"/>
                </a:solidFill>
                <a:effectLst/>
                <a:latin typeface="+mn-lt"/>
                <a:ea typeface="+mn-ea"/>
                <a:cs typeface="+mn-cs"/>
              </a:rPr>
              <a:t>embrace the fact that as a proportional contribution to premature death, 90% of the factors are non-medical.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his landmark essay ”We can do better – Improving the health of the American people” S.A. Schroeder (2007) tells us that pathways to better health do not generally depend on better medical care, rather they depend on other domains:  genetic predisposition, social circumstances, environmental exposures, and behavioral patterns. This is where the Executive Committee will focus their efforts.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Accomplishments </a:t>
            </a:r>
            <a:r>
              <a:rPr lang="en-US" sz="1200" kern="1200" dirty="0" smtClean="0">
                <a:solidFill>
                  <a:schemeClr val="tx1"/>
                </a:solidFill>
                <a:effectLst/>
                <a:latin typeface="+mn-lt"/>
                <a:ea typeface="+mn-ea"/>
                <a:cs typeface="+mn-cs"/>
              </a:rPr>
              <a:t>include: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We’ve created a safe </a:t>
            </a:r>
            <a:r>
              <a:rPr lang="en-US" sz="1200" kern="1200" dirty="0" smtClean="0">
                <a:solidFill>
                  <a:schemeClr val="tx1"/>
                </a:solidFill>
                <a:effectLst/>
                <a:latin typeface="+mn-lt"/>
                <a:ea typeface="+mn-ea"/>
                <a:cs typeface="+mn-cs"/>
              </a:rPr>
              <a:t>space in which an integrated model of community health and success can be examined and </a:t>
            </a:r>
            <a:r>
              <a:rPr lang="en-US" sz="1200" kern="1200" dirty="0" smtClean="0">
                <a:solidFill>
                  <a:schemeClr val="tx1"/>
                </a:solidFill>
                <a:effectLst/>
                <a:latin typeface="+mn-lt"/>
                <a:ea typeface="+mn-ea"/>
                <a:cs typeface="+mn-cs"/>
              </a:rPr>
              <a:t>structured.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We’ve created </a:t>
            </a:r>
            <a:r>
              <a:rPr lang="en-US" sz="1200" i="1" kern="1200" dirty="0" smtClean="0">
                <a:solidFill>
                  <a:schemeClr val="tx1"/>
                </a:solidFill>
                <a:effectLst/>
                <a:latin typeface="+mn-lt"/>
                <a:ea typeface="+mn-ea"/>
                <a:cs typeface="+mn-cs"/>
              </a:rPr>
              <a:t>Inter</a:t>
            </a:r>
            <a:r>
              <a:rPr lang="en-US" sz="1200" kern="1200" dirty="0" smtClean="0">
                <a:solidFill>
                  <a:schemeClr val="tx1"/>
                </a:solidFill>
                <a:effectLst/>
                <a:latin typeface="+mn-lt"/>
                <a:ea typeface="+mn-ea"/>
                <a:cs typeface="+mn-cs"/>
              </a:rPr>
              <a:t>professional </a:t>
            </a:r>
            <a:r>
              <a:rPr lang="en-US" sz="1200" kern="1200" dirty="0" smtClean="0">
                <a:solidFill>
                  <a:schemeClr val="tx1"/>
                </a:solidFill>
                <a:effectLst/>
                <a:latin typeface="+mn-lt"/>
                <a:ea typeface="+mn-ea"/>
                <a:cs typeface="+mn-cs"/>
              </a:rPr>
              <a:t>and intersectoral teams that cut across businesses, professions, and communities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insure that all social and environmental health determinants are being addressed effectively to promote health in a self-empowering way.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We’ve enhanced </a:t>
            </a:r>
            <a:r>
              <a:rPr lang="en-US" sz="1200" kern="1200" dirty="0" smtClean="0">
                <a:solidFill>
                  <a:schemeClr val="tx1"/>
                </a:solidFill>
                <a:effectLst/>
                <a:latin typeface="+mn-lt"/>
                <a:ea typeface="+mn-ea"/>
                <a:cs typeface="+mn-cs"/>
              </a:rPr>
              <a:t>planning, communication and follow-up. Plans to undertake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community health assessment instead of multiple assessments will reduce workload, expenses and duplication of effort and should yield useful data.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information technology infrastructure is under development that will allow us to share data facilitating appropriate care and care transitions.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Moving forward, </a:t>
            </a:r>
            <a:r>
              <a:rPr lang="en-US" sz="1200" kern="1200" dirty="0" smtClean="0">
                <a:solidFill>
                  <a:schemeClr val="tx1"/>
                </a:solidFill>
                <a:effectLst/>
                <a:latin typeface="+mn-lt"/>
                <a:ea typeface="+mn-ea"/>
                <a:cs typeface="+mn-cs"/>
              </a:rPr>
              <a:t>we plan to create a shared </a:t>
            </a:r>
            <a:r>
              <a:rPr lang="en-US" sz="1200" kern="1200" dirty="0" smtClean="0">
                <a:solidFill>
                  <a:schemeClr val="tx1"/>
                </a:solidFill>
                <a:effectLst/>
                <a:latin typeface="+mn-lt"/>
                <a:ea typeface="+mn-ea"/>
                <a:cs typeface="+mn-cs"/>
              </a:rPr>
              <a:t>surveillance and a data warehouse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facilitate tracking health status, intervention outcomes, and </a:t>
            </a:r>
            <a:r>
              <a:rPr lang="en-US" sz="1200" kern="1200" dirty="0" smtClean="0">
                <a:solidFill>
                  <a:schemeClr val="tx1"/>
                </a:solidFill>
                <a:effectLst/>
                <a:latin typeface="+mn-lt"/>
                <a:ea typeface="+mn-ea"/>
                <a:cs typeface="+mn-cs"/>
              </a:rPr>
              <a:t>share </a:t>
            </a:r>
            <a:r>
              <a:rPr lang="en-US" sz="1200" kern="1200" dirty="0" smtClean="0">
                <a:solidFill>
                  <a:schemeClr val="tx1"/>
                </a:solidFill>
                <a:effectLst/>
                <a:latin typeface="+mn-lt"/>
                <a:ea typeface="+mn-ea"/>
                <a:cs typeface="+mn-cs"/>
              </a:rPr>
              <a:t>best practices.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14</a:t>
            </a:fld>
            <a:endParaRPr lang="en-US"/>
          </a:p>
        </p:txBody>
      </p:sp>
    </p:spTree>
    <p:extLst>
      <p:ext uri="{BB962C8B-B14F-4D97-AF65-F5344CB8AC3E}">
        <p14:creationId xmlns:p14="http://schemas.microsoft.com/office/powerpoint/2010/main" val="171786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Executive</a:t>
            </a:r>
            <a:r>
              <a:rPr lang="en-US" baseline="0" dirty="0" smtClean="0"/>
              <a:t> Committee’s work is funded by a grant from the Virginia Foundation for Healthy Youth.  The lead agency, the organization that organizes the group, writes the agenda, minutes and supports the partners, is Eastern Virginia Medical School.</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15</a:t>
            </a:fld>
            <a:endParaRPr lang="en-US"/>
          </a:p>
        </p:txBody>
      </p:sp>
    </p:spTree>
    <p:extLst>
      <p:ext uri="{BB962C8B-B14F-4D97-AF65-F5344CB8AC3E}">
        <p14:creationId xmlns:p14="http://schemas.microsoft.com/office/powerpoint/2010/main" val="51114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SCOTT:  </a:t>
            </a:r>
            <a:r>
              <a:rPr lang="en-US" dirty="0" smtClean="0"/>
              <a:t>Linda, if you’ll help me hand out certificates of appreciation to those who</a:t>
            </a:r>
            <a:r>
              <a:rPr lang="en-US" baseline="0" dirty="0" smtClean="0"/>
              <a:t> were able to make it today:</a:t>
            </a:r>
          </a:p>
          <a:p>
            <a:r>
              <a:rPr lang="en-US" b="1" dirty="0" smtClean="0"/>
              <a:t>LINDA:</a:t>
            </a:r>
            <a:r>
              <a:rPr lang="en-US" b="1" baseline="0" dirty="0" smtClean="0"/>
              <a:t>  </a:t>
            </a:r>
            <a:r>
              <a:rPr lang="en-US" b="0" baseline="0" dirty="0" smtClean="0"/>
              <a:t>Okay, Scott, let me first thank you for serving as my co-chair of this organization for the past three years</a:t>
            </a:r>
            <a:r>
              <a:rPr lang="en-US" b="0" baseline="0" dirty="0" smtClean="0"/>
              <a:t>. And, “This Certificate of Appreciation is presented to you for your partnership in creating a healthier and more successful Eastern Shore by serving as Co-Chair for Eastern Shore Healthy Communities and its Executive Committee.”</a:t>
            </a:r>
            <a:endParaRPr lang="en-US" b="0" baseline="0" dirty="0" smtClean="0"/>
          </a:p>
          <a:p>
            <a:r>
              <a:rPr lang="en-US" b="1" baseline="0" dirty="0" smtClean="0"/>
              <a:t>SCOTT:  </a:t>
            </a:r>
            <a:r>
              <a:rPr lang="en-US" b="0" baseline="0" dirty="0" smtClean="0"/>
              <a:t>Thank you, Linda.  And allow me to thank </a:t>
            </a:r>
            <a:r>
              <a:rPr lang="en-US" b="1" baseline="0" dirty="0" smtClean="0"/>
              <a:t>you</a:t>
            </a:r>
            <a:r>
              <a:rPr lang="en-US" b="0" baseline="0" dirty="0" smtClean="0"/>
              <a:t> for serving as my co-chair these past three </a:t>
            </a:r>
            <a:r>
              <a:rPr lang="en-US" b="0" baseline="0" dirty="0" smtClean="0"/>
              <a:t>years and here is a certificate of appreciation for you for all that you have done to make this partnership flourish!</a:t>
            </a:r>
            <a:endParaRPr lang="en-US" b="0" baseline="0" dirty="0" smtClean="0"/>
          </a:p>
          <a:p>
            <a:r>
              <a:rPr lang="en-US" b="0" baseline="0" dirty="0" smtClean="0"/>
              <a:t>Continuing:  </a:t>
            </a:r>
          </a:p>
          <a:p>
            <a:r>
              <a:rPr lang="en-US" b="1" baseline="0" dirty="0" smtClean="0"/>
              <a:t>[Direction:  Scott, read names and for those in the room, Linda hands out certificates]</a:t>
            </a:r>
          </a:p>
          <a:p>
            <a:endParaRPr lang="en-US" b="1" baseline="0" dirty="0" smtClean="0"/>
          </a:p>
          <a:p>
            <a:r>
              <a:rPr lang="en-US" sz="1200" b="1" kern="1200" dirty="0" smtClean="0">
                <a:solidFill>
                  <a:schemeClr val="tx1"/>
                </a:solidFill>
                <a:effectLst/>
                <a:latin typeface="+mn-lt"/>
                <a:ea typeface="+mn-ea"/>
                <a:cs typeface="+mn-cs"/>
              </a:rPr>
              <a:t>Scott Chandler</a:t>
            </a:r>
            <a:r>
              <a:rPr lang="en-US" sz="1200" kern="1200" dirty="0" smtClean="0">
                <a:solidFill>
                  <a:schemeClr val="tx1"/>
                </a:solidFill>
                <a:effectLst/>
                <a:latin typeface="+mn-lt"/>
                <a:ea typeface="+mn-ea"/>
                <a:cs typeface="+mn-cs"/>
              </a:rPr>
              <a:t>, ESHC Co-chair; Administrative Manager, Eastern Shore Health District</a:t>
            </a:r>
          </a:p>
          <a:p>
            <a:r>
              <a:rPr lang="en-US" sz="1200" b="1" kern="1200" dirty="0" smtClean="0">
                <a:solidFill>
                  <a:schemeClr val="tx1"/>
                </a:solidFill>
                <a:effectLst/>
                <a:latin typeface="+mn-lt"/>
                <a:ea typeface="+mn-ea"/>
                <a:cs typeface="+mn-cs"/>
              </a:rPr>
              <a:t>Linda Thomas-Glover, Ph.D.</a:t>
            </a:r>
            <a:r>
              <a:rPr lang="en-US" sz="1200" kern="1200" dirty="0" smtClean="0">
                <a:solidFill>
                  <a:schemeClr val="tx1"/>
                </a:solidFill>
                <a:effectLst/>
                <a:latin typeface="+mn-lt"/>
                <a:ea typeface="+mn-ea"/>
                <a:cs typeface="+mn-cs"/>
              </a:rPr>
              <a:t>, ESHC Co-chair; President, Eastern Shore Community College</a:t>
            </a:r>
          </a:p>
          <a:p>
            <a:r>
              <a:rPr lang="en-US" sz="1200" b="1" kern="1200" dirty="0" smtClean="0">
                <a:solidFill>
                  <a:schemeClr val="tx1"/>
                </a:solidFill>
                <a:effectLst/>
                <a:latin typeface="+mn-lt"/>
                <a:ea typeface="+mn-ea"/>
                <a:cs typeface="+mn-cs"/>
              </a:rPr>
              <a:t>Pastor Gary Miller</a:t>
            </a:r>
            <a:r>
              <a:rPr lang="en-US" sz="1200" kern="1200" dirty="0" smtClean="0">
                <a:solidFill>
                  <a:schemeClr val="tx1"/>
                </a:solidFill>
                <a:effectLst/>
                <a:latin typeface="+mn-lt"/>
                <a:ea typeface="+mn-ea"/>
                <a:cs typeface="+mn-cs"/>
              </a:rPr>
              <a:t>, ESHC vice chair; Pastor, St. John’s United Methodist Church</a:t>
            </a:r>
          </a:p>
          <a:p>
            <a:r>
              <a:rPr lang="en-US" sz="1200" b="1" kern="1200" dirty="0" smtClean="0">
                <a:solidFill>
                  <a:schemeClr val="tx1"/>
                </a:solidFill>
                <a:effectLst/>
                <a:latin typeface="+mn-lt"/>
                <a:ea typeface="+mn-ea"/>
                <a:cs typeface="+mn-cs"/>
              </a:rPr>
              <a:t>Danny Vestal, </a:t>
            </a:r>
            <a:r>
              <a:rPr lang="en-US" sz="1200" kern="1200" dirty="0" smtClean="0">
                <a:solidFill>
                  <a:schemeClr val="tx1"/>
                </a:solidFill>
                <a:effectLst/>
                <a:latin typeface="+mn-lt"/>
                <a:ea typeface="+mn-ea"/>
                <a:cs typeface="+mn-cs"/>
              </a:rPr>
              <a:t> ESHC Past Chair; Executive Director, YMCA Camp Silver Beach</a:t>
            </a:r>
          </a:p>
          <a:p>
            <a:r>
              <a:rPr lang="en-US" sz="1200" b="1" kern="1200" dirty="0" smtClean="0">
                <a:solidFill>
                  <a:schemeClr val="tx1"/>
                </a:solidFill>
                <a:effectLst/>
                <a:latin typeface="+mn-lt"/>
                <a:ea typeface="+mn-ea"/>
                <a:cs typeface="+mn-cs"/>
              </a:rPr>
              <a:t>Patti Kiger, </a:t>
            </a:r>
            <a:r>
              <a:rPr lang="en-US" sz="1200" kern="1200" dirty="0" smtClean="0">
                <a:solidFill>
                  <a:schemeClr val="tx1"/>
                </a:solidFill>
                <a:effectLst/>
                <a:latin typeface="+mn-lt"/>
                <a:ea typeface="+mn-ea"/>
                <a:cs typeface="+mn-cs"/>
              </a:rPr>
              <a:t>ESHC Executive Director; Instructor, Department of Pediatrics, Eastern Virginia Medical School</a:t>
            </a:r>
          </a:p>
          <a:p>
            <a:r>
              <a:rPr lang="en-US" sz="1200" b="1" kern="1200" dirty="0" smtClean="0">
                <a:solidFill>
                  <a:schemeClr val="tx1"/>
                </a:solidFill>
                <a:effectLst/>
                <a:latin typeface="+mn-lt"/>
                <a:ea typeface="+mn-ea"/>
                <a:cs typeface="+mn-cs"/>
              </a:rPr>
              <a:t>Mozella Francis, </a:t>
            </a:r>
            <a:r>
              <a:rPr lang="en-US" sz="1200" kern="1200" dirty="0" smtClean="0">
                <a:solidFill>
                  <a:schemeClr val="tx1"/>
                </a:solidFill>
                <a:effectLst/>
                <a:latin typeface="+mn-lt"/>
                <a:ea typeface="+mn-ea"/>
                <a:cs typeface="+mn-cs"/>
              </a:rPr>
              <a:t>Director, Northampton County Social Services Department</a:t>
            </a:r>
          </a:p>
          <a:p>
            <a:r>
              <a:rPr lang="en-US" sz="1200" b="1" kern="1200" dirty="0" smtClean="0">
                <a:solidFill>
                  <a:schemeClr val="tx1"/>
                </a:solidFill>
                <a:effectLst/>
                <a:latin typeface="+mn-lt"/>
                <a:ea typeface="+mn-ea"/>
                <a:cs typeface="+mn-cs"/>
              </a:rPr>
              <a:t>Chris Holland, </a:t>
            </a:r>
            <a:r>
              <a:rPr lang="en-US" sz="1200" kern="1200" dirty="0" smtClean="0">
                <a:solidFill>
                  <a:schemeClr val="tx1"/>
                </a:solidFill>
                <a:effectLst/>
                <a:latin typeface="+mn-lt"/>
                <a:ea typeface="+mn-ea"/>
                <a:cs typeface="+mn-cs"/>
              </a:rPr>
              <a:t>Superintendent, Accomack County Public Schools</a:t>
            </a:r>
          </a:p>
          <a:p>
            <a:r>
              <a:rPr lang="en-US" sz="1200" b="1" kern="1200" dirty="0" smtClean="0">
                <a:solidFill>
                  <a:schemeClr val="tx1"/>
                </a:solidFill>
                <a:effectLst/>
                <a:latin typeface="+mn-lt"/>
                <a:ea typeface="+mn-ea"/>
                <a:cs typeface="+mn-cs"/>
              </a:rPr>
              <a:t>Charles Edward Lawrence, </a:t>
            </a:r>
            <a:r>
              <a:rPr lang="en-US" sz="1200" kern="1200" dirty="0" smtClean="0">
                <a:solidFill>
                  <a:schemeClr val="tx1"/>
                </a:solidFill>
                <a:effectLst/>
                <a:latin typeface="+mn-lt"/>
                <a:ea typeface="+mn-ea"/>
                <a:cs typeface="+mn-cs"/>
              </a:rPr>
              <a:t>Superintendent, Northampton County Public Schools</a:t>
            </a:r>
          </a:p>
          <a:p>
            <a:r>
              <a:rPr lang="en-US" sz="1200" b="1" kern="1200" dirty="0" smtClean="0">
                <a:solidFill>
                  <a:schemeClr val="tx1"/>
                </a:solidFill>
                <a:effectLst/>
                <a:latin typeface="+mn-lt"/>
                <a:ea typeface="+mn-ea"/>
                <a:cs typeface="+mn-cs"/>
              </a:rPr>
              <a:t>Erica Lawson</a:t>
            </a:r>
            <a:r>
              <a:rPr lang="en-US" sz="1200" kern="1200" dirty="0" smtClean="0">
                <a:solidFill>
                  <a:schemeClr val="tx1"/>
                </a:solidFill>
                <a:effectLst/>
                <a:latin typeface="+mn-lt"/>
                <a:ea typeface="+mn-ea"/>
                <a:cs typeface="+mn-cs"/>
              </a:rPr>
              <a:t>, Director, Two-A District Court Service Unit</a:t>
            </a:r>
          </a:p>
          <a:p>
            <a:r>
              <a:rPr lang="en-US" sz="1200" b="1" kern="1200" dirty="0" smtClean="0">
                <a:solidFill>
                  <a:schemeClr val="tx1"/>
                </a:solidFill>
                <a:effectLst/>
                <a:latin typeface="+mn-lt"/>
                <a:ea typeface="+mn-ea"/>
                <a:cs typeface="+mn-cs"/>
              </a:rPr>
              <a:t>David O. Matson, M.D., M.P.H., </a:t>
            </a:r>
            <a:r>
              <a:rPr lang="en-US" sz="1200" kern="1200" dirty="0" smtClean="0">
                <a:solidFill>
                  <a:schemeClr val="tx1"/>
                </a:solidFill>
                <a:effectLst/>
                <a:latin typeface="+mn-lt"/>
                <a:ea typeface="+mn-ea"/>
                <a:cs typeface="+mn-cs"/>
              </a:rPr>
              <a:t> Director, Eastern Shore Health District</a:t>
            </a:r>
          </a:p>
          <a:p>
            <a:r>
              <a:rPr lang="en-US" sz="1200" b="1" kern="1200" dirty="0" smtClean="0">
                <a:solidFill>
                  <a:schemeClr val="tx1"/>
                </a:solidFill>
                <a:effectLst/>
                <a:latin typeface="+mn-lt"/>
                <a:ea typeface="+mn-ea"/>
                <a:cs typeface="+mn-cs"/>
              </a:rPr>
              <a:t>Steve Miner, Ed. D., </a:t>
            </a:r>
            <a:r>
              <a:rPr lang="en-US" sz="1200" kern="1200" dirty="0" smtClean="0">
                <a:solidFill>
                  <a:schemeClr val="tx1"/>
                </a:solidFill>
                <a:effectLst/>
                <a:latin typeface="+mn-lt"/>
                <a:ea typeface="+mn-ea"/>
                <a:cs typeface="+mn-cs"/>
              </a:rPr>
              <a:t>Administrator, Accomack County</a:t>
            </a:r>
          </a:p>
          <a:p>
            <a:r>
              <a:rPr lang="en-US" sz="1200" b="1" kern="1200" dirty="0" smtClean="0">
                <a:solidFill>
                  <a:schemeClr val="tx1"/>
                </a:solidFill>
                <a:effectLst/>
                <a:latin typeface="+mn-lt"/>
                <a:ea typeface="+mn-ea"/>
                <a:cs typeface="+mn-cs"/>
              </a:rPr>
              <a:t>Roberta Newman</a:t>
            </a:r>
            <a:r>
              <a:rPr lang="en-US" sz="1200" kern="1200" dirty="0" smtClean="0">
                <a:solidFill>
                  <a:schemeClr val="tx1"/>
                </a:solidFill>
                <a:effectLst/>
                <a:latin typeface="+mn-lt"/>
                <a:ea typeface="+mn-ea"/>
                <a:cs typeface="+mn-cs"/>
              </a:rPr>
              <a:t>, CEO, New Roads Consulting</a:t>
            </a:r>
          </a:p>
          <a:p>
            <a:r>
              <a:rPr lang="en-US" sz="1200" b="1" kern="1200" dirty="0" smtClean="0">
                <a:solidFill>
                  <a:schemeClr val="tx1"/>
                </a:solidFill>
                <a:effectLst/>
                <a:latin typeface="+mn-lt"/>
                <a:ea typeface="+mn-ea"/>
                <a:cs typeface="+mn-cs"/>
              </a:rPr>
              <a:t>Katie Nunez, </a:t>
            </a:r>
            <a:r>
              <a:rPr lang="en-US" sz="1200" kern="1200" dirty="0" smtClean="0">
                <a:solidFill>
                  <a:schemeClr val="tx1"/>
                </a:solidFill>
                <a:effectLst/>
                <a:latin typeface="+mn-lt"/>
                <a:ea typeface="+mn-ea"/>
                <a:cs typeface="+mn-cs"/>
              </a:rPr>
              <a:t>Administrator, Northampton County</a:t>
            </a:r>
          </a:p>
          <a:p>
            <a:r>
              <a:rPr lang="en-US" sz="1200" b="1" kern="1200" dirty="0" smtClean="0">
                <a:solidFill>
                  <a:schemeClr val="tx1"/>
                </a:solidFill>
                <a:effectLst/>
                <a:latin typeface="+mn-lt"/>
                <a:ea typeface="+mn-ea"/>
                <a:cs typeface="+mn-cs"/>
              </a:rPr>
              <a:t>John Peterman, </a:t>
            </a:r>
            <a:r>
              <a:rPr lang="en-US" sz="1200" kern="1200" dirty="0" smtClean="0">
                <a:solidFill>
                  <a:schemeClr val="tx1"/>
                </a:solidFill>
                <a:effectLst/>
                <a:latin typeface="+mn-lt"/>
                <a:ea typeface="+mn-ea"/>
                <a:cs typeface="+mn-cs"/>
              </a:rPr>
              <a:t>CEO, Riverside Shore Memorial Hospital</a:t>
            </a:r>
          </a:p>
          <a:p>
            <a:r>
              <a:rPr lang="en-US" sz="1200" b="1" kern="1200" dirty="0" smtClean="0">
                <a:solidFill>
                  <a:schemeClr val="tx1"/>
                </a:solidFill>
                <a:effectLst/>
                <a:latin typeface="+mn-lt"/>
                <a:ea typeface="+mn-ea"/>
                <a:cs typeface="+mn-cs"/>
              </a:rPr>
              <a:t>Nancy Stern, </a:t>
            </a:r>
            <a:r>
              <a:rPr lang="en-US" sz="1200" kern="1200" dirty="0" smtClean="0">
                <a:solidFill>
                  <a:schemeClr val="tx1"/>
                </a:solidFill>
                <a:effectLst/>
                <a:latin typeface="+mn-lt"/>
                <a:ea typeface="+mn-ea"/>
                <a:cs typeface="+mn-cs"/>
              </a:rPr>
              <a:t>Chief Executive Officer, Eastern Shore Rural Health System, Inc.</a:t>
            </a:r>
          </a:p>
          <a:p>
            <a:r>
              <a:rPr lang="en-US" sz="1200" b="1" kern="1200" dirty="0" smtClean="0">
                <a:solidFill>
                  <a:schemeClr val="tx1"/>
                </a:solidFill>
                <a:effectLst/>
                <a:latin typeface="+mn-lt"/>
                <a:ea typeface="+mn-ea"/>
                <a:cs typeface="+mn-cs"/>
              </a:rPr>
              <a:t>MiMi Sedjat, LCSW, </a:t>
            </a:r>
            <a:r>
              <a:rPr lang="en-US" sz="1200" kern="1200" dirty="0" smtClean="0">
                <a:solidFill>
                  <a:schemeClr val="tx1"/>
                </a:solidFill>
                <a:effectLst/>
                <a:latin typeface="+mn-lt"/>
                <a:ea typeface="+mn-ea"/>
                <a:cs typeface="+mn-cs"/>
              </a:rPr>
              <a:t>Executive Director, Eastern Shore Community Services Board</a:t>
            </a:r>
          </a:p>
          <a:p>
            <a:r>
              <a:rPr lang="en-US" sz="1200" b="1" kern="1200" dirty="0" smtClean="0">
                <a:solidFill>
                  <a:schemeClr val="tx1"/>
                </a:solidFill>
                <a:effectLst/>
                <a:latin typeface="+mn-lt"/>
                <a:ea typeface="+mn-ea"/>
                <a:cs typeface="+mn-cs"/>
              </a:rPr>
              <a:t>Vicki J. Weakley, MSW, </a:t>
            </a:r>
            <a:r>
              <a:rPr lang="en-US" sz="1200" kern="1200" dirty="0" smtClean="0">
                <a:solidFill>
                  <a:schemeClr val="tx1"/>
                </a:solidFill>
                <a:effectLst/>
                <a:latin typeface="+mn-lt"/>
                <a:ea typeface="+mn-ea"/>
                <a:cs typeface="+mn-cs"/>
              </a:rPr>
              <a:t>Acting Director, Accomack County Department of Social Services </a:t>
            </a:r>
            <a:endParaRPr lang="en-US" b="1" dirty="0"/>
          </a:p>
        </p:txBody>
      </p:sp>
      <p:sp>
        <p:nvSpPr>
          <p:cNvPr id="4" name="Slide Number Placeholder 3"/>
          <p:cNvSpPr>
            <a:spLocks noGrp="1"/>
          </p:cNvSpPr>
          <p:nvPr>
            <p:ph type="sldNum" sz="quarter" idx="10"/>
          </p:nvPr>
        </p:nvSpPr>
        <p:spPr/>
        <p:txBody>
          <a:bodyPr/>
          <a:lstStyle/>
          <a:p>
            <a:fld id="{6189612C-3AE5-466D-A64F-42492F7064B4}" type="slidenum">
              <a:rPr lang="en-US" smtClean="0"/>
              <a:t>16</a:t>
            </a:fld>
            <a:endParaRPr lang="en-US"/>
          </a:p>
        </p:txBody>
      </p:sp>
    </p:spTree>
    <p:extLst>
      <p:ext uri="{BB962C8B-B14F-4D97-AF65-F5344CB8AC3E}">
        <p14:creationId xmlns:p14="http://schemas.microsoft.com/office/powerpoint/2010/main" val="64460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Access &amp; Equity Work Group.  Would Chair Ellen Pudney please come forward to assist?  Congratulations Ellen,</a:t>
            </a:r>
            <a:r>
              <a:rPr lang="en-US" baseline="0" dirty="0" smtClean="0"/>
              <a:t> to both</a:t>
            </a:r>
            <a:r>
              <a:rPr lang="en-US" dirty="0" smtClean="0"/>
              <a:t> you</a:t>
            </a:r>
            <a:r>
              <a:rPr lang="en-US" baseline="0" dirty="0" smtClean="0"/>
              <a:t> and your Work Group partners.  You have worked hard this year and accomplished a great deal to be our newest work group</a:t>
            </a:r>
            <a:r>
              <a:rPr lang="en-US" baseline="0" dirty="0" smtClean="0"/>
              <a:t>.  Please accept our thanks and this Certificate of Appreciation to you and Virginia Cooperative Extension for your work as chair of our newest work group, Food Access &amp; Equity.  </a:t>
            </a:r>
            <a:endParaRPr lang="en-US" baseline="0" dirty="0" smtClean="0"/>
          </a:p>
          <a:p>
            <a:endParaRPr lang="en-US" baseline="0" dirty="0" smtClean="0"/>
          </a:p>
          <a:p>
            <a:r>
              <a:rPr lang="en-US" sz="1200" kern="1200" dirty="0" smtClean="0">
                <a:solidFill>
                  <a:schemeClr val="tx1"/>
                </a:solidFill>
                <a:effectLst/>
                <a:latin typeface="+mn-lt"/>
                <a:ea typeface="+mn-ea"/>
                <a:cs typeface="+mn-cs"/>
              </a:rPr>
              <a:t>The March Food Summit revealed that Eastern Shore food insecurity was a barrier to achieving optimum health. As a result, the coalition formed a new work group to solve the existing issues related to food access and equity. The work group vision is to expand food access and equity to increase food security and improve Eastern Shore population health.  Creating food equity means valuing everyone equally, addressing avoidable inequalities and injustices, and eliminating differences resulting from social, demographic, environmental, and geographic factors.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the work group’s first meeting in May 2016, partners have developed a strategic plan that will be woven into the larger partnership’s “Eastern Shore Plan for Well-Being.”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17</a:t>
            </a:fld>
            <a:endParaRPr lang="en-US"/>
          </a:p>
        </p:txBody>
      </p:sp>
    </p:spTree>
    <p:extLst>
      <p:ext uri="{BB962C8B-B14F-4D97-AF65-F5344CB8AC3E}">
        <p14:creationId xmlns:p14="http://schemas.microsoft.com/office/powerpoint/2010/main" val="286461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Accomplishments to date include:</a:t>
            </a:r>
          </a:p>
          <a:p>
            <a:pPr lvl="0"/>
            <a:r>
              <a:rPr lang="en-US" sz="1200" kern="1200" dirty="0" smtClean="0">
                <a:solidFill>
                  <a:schemeClr val="tx1"/>
                </a:solidFill>
                <a:effectLst/>
                <a:latin typeface="+mn-lt"/>
                <a:ea typeface="+mn-ea"/>
                <a:cs typeface="+mn-cs"/>
              </a:rPr>
              <a:t>Thanks to Work Group partner, Barb O’Hare, a system was developed and managed to donate unsold produce from the Cape Charles Farmers’ Market to the Cape Charles Food Pantry, resulting in an additional 228 pounds of donated produce to the pantry over three months. Charmin Horton, Eastern Shore Foodbank manager, helped to coordinate this effort and is working with Haydon Rochester to develop a similar system for the Onancock Market.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Work Group Chair Ellen Pudney developed a partnership with Eastern Shore Rural Health System, Inc.’s pediatrics team and asked them to add a food insecurity assessment to their patient intake forms. They are considering this.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Both the Onancock and Cape Charles Farmers’ Markets have applied for a grant to provide incentive funds to patrons using SNAP/EBT benefits at their markets.  </a:t>
            </a:r>
          </a:p>
          <a:p>
            <a:endParaRPr lang="en-US" dirty="0" smtClean="0"/>
          </a:p>
          <a:p>
            <a:r>
              <a:rPr lang="en-US" dirty="0" smtClean="0"/>
              <a:t>The group does not currently have funding.</a:t>
            </a:r>
          </a:p>
          <a:p>
            <a:r>
              <a:rPr lang="en-US" dirty="0" smtClean="0"/>
              <a:t>Thanks to Cooperative</a:t>
            </a:r>
            <a:r>
              <a:rPr lang="en-US" baseline="0" dirty="0" smtClean="0"/>
              <a:t> Service for serving as the lead agency for this group.</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18</a:t>
            </a:fld>
            <a:endParaRPr lang="en-US"/>
          </a:p>
        </p:txBody>
      </p:sp>
    </p:spTree>
    <p:extLst>
      <p:ext uri="{BB962C8B-B14F-4D97-AF65-F5344CB8AC3E}">
        <p14:creationId xmlns:p14="http://schemas.microsoft.com/office/powerpoint/2010/main" val="205189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 let’s thank the</a:t>
            </a:r>
            <a:r>
              <a:rPr lang="en-US" baseline="0" dirty="0" smtClean="0"/>
              <a:t> members of your work group with a certificate of appreciation.</a:t>
            </a:r>
          </a:p>
          <a:p>
            <a:endParaRPr lang="en-US" baseline="0" dirty="0" smtClean="0"/>
          </a:p>
          <a:p>
            <a:r>
              <a:rPr lang="en-US" sz="1200" b="1" kern="1200" dirty="0" smtClean="0">
                <a:solidFill>
                  <a:schemeClr val="tx1"/>
                </a:solidFill>
                <a:effectLst/>
                <a:latin typeface="+mn-lt"/>
                <a:ea typeface="+mn-ea"/>
                <a:cs typeface="+mn-cs"/>
              </a:rPr>
              <a:t>Ellen Pudney, Virginia Cooperative Extension, Chair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Barb O’Hare, Cape Charles Farmer’s Market (Retired Demographer, U.S. Census Bureau)</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Bill O’Hare, Former program officer, Annie E. Casey Foundation; U.S. Census Bureau Consultant; Children’s Leadership Council Consultant; and President of O’Hare Data and Demographic Services, LLC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Stewart Lundy, Perennial Roots Farm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Haydon Rochester, The Onancock Market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Charmin Horton, Foodbank of Southeastern Virginia and the Eastern Shore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Keisha Elmandorf, Virginia Cooperative Extension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Joani Donohoe, Eastern Shore Health District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Patti Kiger, Eastern Virginia Medical School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Kimb Denny, Cape Charles Farmer’s Market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Wayne Burton, Accomack Department of Parks and Recreation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Sandy Beerends, Retired Physical Therapist </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19</a:t>
            </a:fld>
            <a:endParaRPr lang="en-US"/>
          </a:p>
        </p:txBody>
      </p:sp>
    </p:spTree>
    <p:extLst>
      <p:ext uri="{BB962C8B-B14F-4D97-AF65-F5344CB8AC3E}">
        <p14:creationId xmlns:p14="http://schemas.microsoft.com/office/powerpoint/2010/main" val="416484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it mean to “flourish” ?  Look around you.  We seem to be doing just that. We have been growing, thriving, producing,</a:t>
            </a:r>
            <a:r>
              <a:rPr lang="en-US" baseline="0" dirty="0" smtClean="0"/>
              <a:t> and achieving.  </a:t>
            </a:r>
            <a:endParaRPr lang="en-US" dirty="0" smtClean="0"/>
          </a:p>
          <a:p>
            <a:r>
              <a:rPr lang="en-US" dirty="0" smtClean="0"/>
              <a:t>This meeting is a celebration of our flourishing.  Today</a:t>
            </a:r>
            <a:r>
              <a:rPr lang="en-US" baseline="0" dirty="0" smtClean="0"/>
              <a:t>, let’s take a moment to be grateful for what we have been able to achieve as partners together.  Tomorrow, we can take a look ahead at our ambitious list of goals.  But today, let’s appreciate that we have flourished – as individuals, as organizations, and as a partnership.</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a:t>
            </a:fld>
            <a:endParaRPr lang="en-US"/>
          </a:p>
        </p:txBody>
      </p:sp>
    </p:spTree>
    <p:extLst>
      <p:ext uri="{BB962C8B-B14F-4D97-AF65-F5344CB8AC3E}">
        <p14:creationId xmlns:p14="http://schemas.microsoft.com/office/powerpoint/2010/main" val="300068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Joani</a:t>
            </a:r>
            <a:r>
              <a:rPr lang="en-US" baseline="0" dirty="0" smtClean="0"/>
              <a:t> Donohoe, would you please come forward to help me thank and acknowledge </a:t>
            </a:r>
            <a:r>
              <a:rPr lang="en-US" baseline="0" dirty="0" smtClean="0"/>
              <a:t>the </a:t>
            </a:r>
            <a:r>
              <a:rPr lang="en-US" baseline="0" dirty="0" smtClean="0"/>
              <a:t>Healthy Mothers &amp; Children Work Group?</a:t>
            </a:r>
          </a:p>
          <a:p>
            <a:endParaRPr lang="en-US" baseline="0" dirty="0" smtClean="0"/>
          </a:p>
          <a:p>
            <a:r>
              <a:rPr lang="en-US" sz="1200" kern="1200" dirty="0" smtClean="0">
                <a:solidFill>
                  <a:schemeClr val="tx1"/>
                </a:solidFill>
                <a:effectLst/>
                <a:latin typeface="+mn-lt"/>
                <a:ea typeface="+mn-ea"/>
                <a:cs typeface="+mn-cs"/>
              </a:rPr>
              <a:t>This Work Group is focused on improving mother and child nutrition by strengthening community infrastructure. Well-fed mothers and children contribute to reducing chronic disease incidence. The project began in 2015 and concluded </a:t>
            </a:r>
            <a:r>
              <a:rPr lang="en-US" sz="1200" kern="1200" dirty="0" smtClean="0">
                <a:solidFill>
                  <a:schemeClr val="tx1"/>
                </a:solidFill>
                <a:effectLst/>
                <a:latin typeface="+mn-lt"/>
                <a:ea typeface="+mn-ea"/>
                <a:cs typeface="+mn-cs"/>
              </a:rPr>
              <a:t>when its funding concluded in </a:t>
            </a:r>
            <a:r>
              <a:rPr lang="en-US" sz="1200" kern="1200" dirty="0" smtClean="0">
                <a:solidFill>
                  <a:schemeClr val="tx1"/>
                </a:solidFill>
                <a:effectLst/>
                <a:latin typeface="+mn-lt"/>
                <a:ea typeface="+mn-ea"/>
                <a:cs typeface="+mn-cs"/>
              </a:rPr>
              <a:t>March 2016 with a successful Food Summit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Work Group created and implemented a community-driven plan to reduce chronic disease using policy, systems and environmental change strategies (PSE). This Work Group influenced two existing ESHC Work Groups: Healthy Options Restaurants (by providing funding for collateral materials and advertising) and Worksite and Faith Community Wellness Plans (by adding the Business Case for Breastfeeding to their Toolkit). It also spawned the Food Summit, numerous community resolutions, and the Food Access and Equity Work Group.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20</a:t>
            </a:fld>
            <a:endParaRPr lang="en-US"/>
          </a:p>
        </p:txBody>
      </p:sp>
    </p:spTree>
    <p:extLst>
      <p:ext uri="{BB962C8B-B14F-4D97-AF65-F5344CB8AC3E}">
        <p14:creationId xmlns:p14="http://schemas.microsoft.com/office/powerpoint/2010/main" val="146294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2016 </a:t>
            </a:r>
            <a:r>
              <a:rPr lang="en-US" sz="1200" kern="1200" dirty="0" smtClean="0">
                <a:solidFill>
                  <a:schemeClr val="tx1"/>
                </a:solidFill>
                <a:effectLst/>
                <a:latin typeface="+mn-lt"/>
                <a:ea typeface="+mn-ea"/>
                <a:cs typeface="+mn-cs"/>
              </a:rPr>
              <a:t>accomplishments included: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Created spaces within the Northampton and Accomack counties Health Departments for nursing mothers to express and store milk. During the project, a federal policy went into effect requiring employers of a certain size to have such spaces for new mothers.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Expanded WIC sign-up sites to day cares and Head Start centers.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Held an Eastern Shore Food Summit, featuring Dorothy McAuliffe, Virginia’s First Lady, as keynote speaker. Ninety community members attended and heard ESVA estimates for food insecurity and its individual and community consequences.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Created a Food Insecurity Fact Sheet handout to explain food insecurity, its extent on the Eastern Shore, programs and resources available on the Shore, and new programs that can be added.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Northampton and Accomack County Boards of Supervisors, and the Northampton County School Board signed resolutions pledging partnership to end food insecurity on the Eastern Shore.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Launched the Food Access and Equity Workgroup to improve access and improve food equity within the community.</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21</a:t>
            </a:fld>
            <a:endParaRPr lang="en-US"/>
          </a:p>
        </p:txBody>
      </p:sp>
    </p:spTree>
    <p:extLst>
      <p:ext uri="{BB962C8B-B14F-4D97-AF65-F5344CB8AC3E}">
        <p14:creationId xmlns:p14="http://schemas.microsoft.com/office/powerpoint/2010/main" val="284998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group was funded by the CDC</a:t>
            </a:r>
            <a:r>
              <a:rPr lang="en-US" baseline="0" dirty="0" smtClean="0"/>
              <a:t> and the WIC Association.  The Health Department wrote the grant and served as the lead agency.  And congratulations to the following people for their hard work:</a:t>
            </a:r>
          </a:p>
          <a:p>
            <a:endParaRPr lang="en-US" baseline="0" dirty="0" smtClean="0"/>
          </a:p>
          <a:p>
            <a:r>
              <a:rPr lang="en-US" baseline="0" dirty="0" smtClean="0"/>
              <a:t>Joani Donohoe</a:t>
            </a:r>
          </a:p>
          <a:p>
            <a:r>
              <a:rPr lang="en-US" baseline="0" dirty="0" smtClean="0"/>
              <a:t>Raven Garris – who has moved to northern Virginia</a:t>
            </a:r>
          </a:p>
          <a:p>
            <a:r>
              <a:rPr lang="en-US" baseline="0" dirty="0" smtClean="0"/>
              <a:t>Joni White – who recently retired from the Health Department</a:t>
            </a:r>
          </a:p>
          <a:p>
            <a:r>
              <a:rPr lang="en-US" baseline="0" dirty="0" smtClean="0"/>
              <a:t>And </a:t>
            </a:r>
            <a:r>
              <a:rPr lang="en-US" baseline="0" dirty="0" err="1" smtClean="0"/>
              <a:t>Truus</a:t>
            </a:r>
            <a:r>
              <a:rPr lang="en-US" baseline="0" dirty="0" smtClean="0"/>
              <a:t> Thomas-Wyatt</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22</a:t>
            </a:fld>
            <a:endParaRPr lang="en-US"/>
          </a:p>
        </p:txBody>
      </p:sp>
    </p:spTree>
    <p:extLst>
      <p:ext uri="{BB962C8B-B14F-4D97-AF65-F5344CB8AC3E}">
        <p14:creationId xmlns:p14="http://schemas.microsoft.com/office/powerpoint/2010/main" val="88604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Joani,</a:t>
            </a:r>
            <a:r>
              <a:rPr lang="en-US" baseline="0" dirty="0" smtClean="0"/>
              <a:t> please stay with me as I thank you for chairing the Healthy Options Restaurants Work Group.  This effort, more than any, has helped bring not only healthier foods on the menus of local Eastern Shore restaurants, but it has also created better name recognition for Eastern Shore Healthy Communities. </a:t>
            </a:r>
            <a:endParaRPr lang="en-US" baseline="0" dirty="0" smtClean="0"/>
          </a:p>
          <a:p>
            <a:endParaRPr lang="en-US" baseline="0" dirty="0" smtClean="0"/>
          </a:p>
          <a:p>
            <a:r>
              <a:rPr lang="en-US" baseline="0" dirty="0" smtClean="0"/>
              <a:t>Healthy Options Restaurants is an example of environmental change.  When our restaurants include healthy menu options, it shifts the communications environment. </a:t>
            </a:r>
          </a:p>
          <a:p>
            <a:endParaRPr lang="en-US" baseline="0" dirty="0" smtClean="0"/>
          </a:p>
          <a:p>
            <a:r>
              <a:rPr lang="en-US" sz="1200" kern="1200" dirty="0" smtClean="0">
                <a:solidFill>
                  <a:schemeClr val="tx1"/>
                </a:solidFill>
                <a:effectLst/>
                <a:latin typeface="+mn-lt"/>
                <a:ea typeface="+mn-ea"/>
                <a:cs typeface="+mn-cs"/>
              </a:rPr>
              <a:t>In 2016, Healthy Options Restaurants flourished. Twelve locally owned restaurants have been with the program for the past three years and all have added new healthy menu items. Many of these restaurants have partnered with local aquaculture and produce farmers to feature fresh, Shore-grown seafood and produce to the delight of diners in quest of a tasty and nutritious meal. These restaurants are achieving success, being productive and supporting the local economy. We are grateful for their partnership in helping Eastern Shore residents understand the importance of a nutritious diet.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Accomplishments this year include: </a:t>
            </a:r>
            <a:endParaRPr lang="en-US" sz="1200" kern="1200" dirty="0" smtClean="0">
              <a:solidFill>
                <a:schemeClr val="tx1"/>
              </a:solidFill>
              <a:effectLst/>
              <a:latin typeface="+mn-lt"/>
              <a:ea typeface="+mn-ea"/>
              <a:cs typeface="+mn-cs"/>
            </a:endParaRP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12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Two large outdoor signs promoting Healthy Options Restaurants greet residents &amp; visitors on both north and south routes through ESVA.</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12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ESHC’s website (eshealthycommunities.org) &amp; Facebook page keep the community informed of Healthy Options partners.</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12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 spring ad campaign promoted partner restaurants in the Eastern Shore Post, Eastern Shore News, &amp; WESR-FM radio.</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12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Many new Healthy Option items were added to partner restaurant menus.</a:t>
            </a:r>
            <a:endParaRPr lang="en-US"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23</a:t>
            </a:fld>
            <a:endParaRPr lang="en-US"/>
          </a:p>
        </p:txBody>
      </p:sp>
    </p:spTree>
    <p:extLst>
      <p:ext uri="{BB962C8B-B14F-4D97-AF65-F5344CB8AC3E}">
        <p14:creationId xmlns:p14="http://schemas.microsoft.com/office/powerpoint/2010/main" val="57642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Joani Donohoe and Patti Kiger, Work Group Partners.  Also thanks to these Restaurant Partners:</a:t>
            </a:r>
          </a:p>
          <a:p>
            <a:endParaRPr lang="en-US" dirty="0" smtClean="0"/>
          </a:p>
          <a:p>
            <a:r>
              <a:rPr lang="en-US" sz="1200" b="1" kern="1200" dirty="0" smtClean="0">
                <a:solidFill>
                  <a:schemeClr val="tx1"/>
                </a:solidFill>
                <a:effectLst/>
                <a:latin typeface="+mn-lt"/>
                <a:ea typeface="+mn-ea"/>
                <a:cs typeface="+mn-cs"/>
              </a:rPr>
              <a:t>Jean Mariner</a:t>
            </a:r>
            <a:r>
              <a:rPr lang="en-US" sz="1200" kern="1200" dirty="0" smtClean="0">
                <a:solidFill>
                  <a:schemeClr val="tx1"/>
                </a:solidFill>
                <a:effectLst/>
                <a:latin typeface="+mn-lt"/>
                <a:ea typeface="+mn-ea"/>
                <a:cs typeface="+mn-cs"/>
              </a:rPr>
              <a:t>, Great Machipongo Clam Shack, Nassawadox</a:t>
            </a:r>
          </a:p>
          <a:p>
            <a:r>
              <a:rPr lang="en-US" sz="1200" b="1" kern="1200" dirty="0" smtClean="0">
                <a:solidFill>
                  <a:schemeClr val="tx1"/>
                </a:solidFill>
                <a:effectLst/>
                <a:latin typeface="+mn-lt"/>
                <a:ea typeface="+mn-ea"/>
                <a:cs typeface="+mn-cs"/>
              </a:rPr>
              <a:t>Andy Tiftikidis</a:t>
            </a:r>
            <a:r>
              <a:rPr lang="en-US" sz="1200" kern="1200" dirty="0" smtClean="0">
                <a:solidFill>
                  <a:schemeClr val="tx1"/>
                </a:solidFill>
                <a:effectLst/>
                <a:latin typeface="+mn-lt"/>
                <a:ea typeface="+mn-ea"/>
                <a:cs typeface="+mn-cs"/>
              </a:rPr>
              <a:t>, Ocean Deli, Wallops Island</a:t>
            </a:r>
          </a:p>
          <a:p>
            <a:r>
              <a:rPr lang="en-US" sz="1200" b="1" kern="1200" dirty="0" smtClean="0">
                <a:solidFill>
                  <a:schemeClr val="tx1"/>
                </a:solidFill>
                <a:effectLst/>
                <a:latin typeface="+mn-lt"/>
                <a:ea typeface="+mn-ea"/>
                <a:cs typeface="+mn-cs"/>
              </a:rPr>
              <a:t>Sandra Fox</a:t>
            </a:r>
            <a:r>
              <a:rPr lang="en-US" sz="1200" kern="1200" dirty="0" smtClean="0">
                <a:solidFill>
                  <a:schemeClr val="tx1"/>
                </a:solidFill>
                <a:effectLst/>
                <a:latin typeface="+mn-lt"/>
                <a:ea typeface="+mn-ea"/>
                <a:cs typeface="+mn-cs"/>
              </a:rPr>
              <a:t>, The Inn &amp; Garden Café, Onancock</a:t>
            </a:r>
          </a:p>
          <a:p>
            <a:r>
              <a:rPr lang="en-US" sz="1200" b="1" kern="1200" dirty="0" smtClean="0">
                <a:solidFill>
                  <a:schemeClr val="tx1"/>
                </a:solidFill>
                <a:effectLst/>
                <a:latin typeface="+mn-lt"/>
                <a:ea typeface="+mn-ea"/>
                <a:cs typeface="+mn-cs"/>
              </a:rPr>
              <a:t>Blake Johnson</a:t>
            </a:r>
            <a:r>
              <a:rPr lang="en-US" sz="1200" kern="1200" dirty="0" smtClean="0">
                <a:solidFill>
                  <a:schemeClr val="tx1"/>
                </a:solidFill>
                <a:effectLst/>
                <a:latin typeface="+mn-lt"/>
                <a:ea typeface="+mn-ea"/>
                <a:cs typeface="+mn-cs"/>
              </a:rPr>
              <a:t>, The Island House Restaurant, Wachapreague</a:t>
            </a:r>
          </a:p>
          <a:p>
            <a:r>
              <a:rPr lang="en-US" sz="1200" b="1" kern="1200" dirty="0" smtClean="0">
                <a:solidFill>
                  <a:schemeClr val="tx1"/>
                </a:solidFill>
                <a:effectLst/>
                <a:latin typeface="+mn-lt"/>
                <a:ea typeface="+mn-ea"/>
                <a:cs typeface="+mn-cs"/>
              </a:rPr>
              <a:t>Janet Hotcaveg</a:t>
            </a:r>
            <a:r>
              <a:rPr lang="en-US" sz="1200" kern="1200" dirty="0" smtClean="0">
                <a:solidFill>
                  <a:schemeClr val="tx1"/>
                </a:solidFill>
                <a:effectLst/>
                <a:latin typeface="+mn-lt"/>
                <a:ea typeface="+mn-ea"/>
                <a:cs typeface="+mn-cs"/>
              </a:rPr>
              <a:t>, Onancock General Store--Janet’s Café</a:t>
            </a:r>
          </a:p>
          <a:p>
            <a:r>
              <a:rPr lang="en-US" sz="1200" b="1" kern="1200" dirty="0" smtClean="0">
                <a:solidFill>
                  <a:schemeClr val="tx1"/>
                </a:solidFill>
                <a:effectLst/>
                <a:latin typeface="+mn-lt"/>
                <a:ea typeface="+mn-ea"/>
                <a:cs typeface="+mn-cs"/>
              </a:rPr>
              <a:t>Franco Nocera</a:t>
            </a:r>
            <a:r>
              <a:rPr lang="en-US" sz="1200" kern="1200" dirty="0" smtClean="0">
                <a:solidFill>
                  <a:schemeClr val="tx1"/>
                </a:solidFill>
                <a:effectLst/>
                <a:latin typeface="+mn-lt"/>
                <a:ea typeface="+mn-ea"/>
                <a:cs typeface="+mn-cs"/>
              </a:rPr>
              <a:t>, Little Italy Ristorante, Nassawadox</a:t>
            </a:r>
          </a:p>
          <a:p>
            <a:r>
              <a:rPr lang="en-US" sz="1200" b="1" kern="1200" dirty="0" smtClean="0">
                <a:solidFill>
                  <a:schemeClr val="tx1"/>
                </a:solidFill>
                <a:effectLst/>
                <a:latin typeface="+mn-lt"/>
                <a:ea typeface="+mn-ea"/>
                <a:cs typeface="+mn-cs"/>
              </a:rPr>
              <a:t>Hanh My</a:t>
            </a:r>
            <a:r>
              <a:rPr lang="en-US" sz="1200" kern="1200" dirty="0" smtClean="0">
                <a:solidFill>
                  <a:schemeClr val="tx1"/>
                </a:solidFill>
                <a:effectLst/>
                <a:latin typeface="+mn-lt"/>
                <a:ea typeface="+mn-ea"/>
                <a:cs typeface="+mn-cs"/>
              </a:rPr>
              <a:t>, Saigon Village, Chincoteague</a:t>
            </a:r>
          </a:p>
          <a:p>
            <a:r>
              <a:rPr lang="en-US" sz="1200" b="1" kern="1200" dirty="0" smtClean="0">
                <a:solidFill>
                  <a:schemeClr val="tx1"/>
                </a:solidFill>
                <a:effectLst/>
                <a:latin typeface="+mn-lt"/>
                <a:ea typeface="+mn-ea"/>
                <a:cs typeface="+mn-cs"/>
              </a:rPr>
              <a:t>“Johnny Mo” Morrison</a:t>
            </a:r>
            <a:r>
              <a:rPr lang="en-US" sz="1200" kern="1200" dirty="0" smtClean="0">
                <a:solidFill>
                  <a:schemeClr val="tx1"/>
                </a:solidFill>
                <a:effectLst/>
                <a:latin typeface="+mn-lt"/>
                <a:ea typeface="+mn-ea"/>
                <a:cs typeface="+mn-cs"/>
              </a:rPr>
              <a:t>, Mallards at the Wharf, Onancock</a:t>
            </a:r>
          </a:p>
          <a:p>
            <a:r>
              <a:rPr lang="en-US" sz="1200" b="1" kern="1200" dirty="0" smtClean="0">
                <a:solidFill>
                  <a:schemeClr val="tx1"/>
                </a:solidFill>
                <a:effectLst/>
                <a:latin typeface="+mn-lt"/>
                <a:ea typeface="+mn-ea"/>
                <a:cs typeface="+mn-cs"/>
              </a:rPr>
              <a:t>Deb &amp; “Johnny Mo” Morrison</a:t>
            </a:r>
            <a:r>
              <a:rPr lang="en-US" sz="1200" kern="1200" dirty="0" smtClean="0">
                <a:solidFill>
                  <a:schemeClr val="tx1"/>
                </a:solidFill>
                <a:effectLst/>
                <a:latin typeface="+mn-lt"/>
                <a:ea typeface="+mn-ea"/>
                <a:cs typeface="+mn-cs"/>
              </a:rPr>
              <a:t>, Mallards Sidewalk Café,  Accomac</a:t>
            </a:r>
          </a:p>
          <a:p>
            <a:r>
              <a:rPr lang="en-US" sz="1200" b="1" kern="1200" dirty="0" smtClean="0">
                <a:solidFill>
                  <a:schemeClr val="tx1"/>
                </a:solidFill>
                <a:effectLst/>
                <a:latin typeface="+mn-lt"/>
                <a:ea typeface="+mn-ea"/>
                <a:cs typeface="+mn-cs"/>
              </a:rPr>
              <a:t>Roberta Romero</a:t>
            </a:r>
            <a:r>
              <a:rPr lang="en-US" sz="1200" kern="1200" dirty="0" smtClean="0">
                <a:solidFill>
                  <a:schemeClr val="tx1"/>
                </a:solidFill>
                <a:effectLst/>
                <a:latin typeface="+mn-lt"/>
                <a:ea typeface="+mn-ea"/>
                <a:cs typeface="+mn-cs"/>
              </a:rPr>
              <a:t>, Cape Charles Coffee House </a:t>
            </a:r>
          </a:p>
          <a:p>
            <a:r>
              <a:rPr lang="en-US" sz="1200" b="1" kern="1200" dirty="0" smtClean="0">
                <a:solidFill>
                  <a:schemeClr val="tx1"/>
                </a:solidFill>
                <a:effectLst/>
                <a:latin typeface="+mn-lt"/>
                <a:ea typeface="+mn-ea"/>
                <a:cs typeface="+mn-cs"/>
              </a:rPr>
              <a:t>Terris Kennedy</a:t>
            </a:r>
            <a:r>
              <a:rPr lang="en-US" sz="1200" kern="1200" dirty="0" smtClean="0">
                <a:solidFill>
                  <a:schemeClr val="tx1"/>
                </a:solidFill>
                <a:effectLst/>
                <a:latin typeface="+mn-lt"/>
                <a:ea typeface="+mn-ea"/>
                <a:cs typeface="+mn-cs"/>
              </a:rPr>
              <a:t> &amp; </a:t>
            </a:r>
            <a:r>
              <a:rPr lang="en-US" sz="1200" b="1" kern="1200" dirty="0" smtClean="0">
                <a:solidFill>
                  <a:schemeClr val="tx1"/>
                </a:solidFill>
                <a:effectLst/>
                <a:latin typeface="+mn-lt"/>
                <a:ea typeface="+mn-ea"/>
                <a:cs typeface="+mn-cs"/>
              </a:rPr>
              <a:t>Nancy James</a:t>
            </a:r>
            <a:r>
              <a:rPr lang="en-US" sz="1200" kern="1200" dirty="0" smtClean="0">
                <a:solidFill>
                  <a:schemeClr val="tx1"/>
                </a:solidFill>
                <a:effectLst/>
                <a:latin typeface="+mn-lt"/>
                <a:ea typeface="+mn-ea"/>
                <a:cs typeface="+mn-cs"/>
              </a:rPr>
              <a:t>, Blarney Stone Pub, Onancock</a:t>
            </a:r>
          </a:p>
          <a:p>
            <a:r>
              <a:rPr lang="en-US" sz="1200" b="1" kern="1200" dirty="0" smtClean="0">
                <a:solidFill>
                  <a:schemeClr val="tx1"/>
                </a:solidFill>
                <a:effectLst/>
                <a:latin typeface="+mn-lt"/>
                <a:ea typeface="+mn-ea"/>
                <a:cs typeface="+mn-cs"/>
              </a:rPr>
              <a:t>Ron Wolff</a:t>
            </a:r>
            <a:r>
              <a:rPr lang="en-US" sz="1200" kern="1200" dirty="0" smtClean="0">
                <a:solidFill>
                  <a:schemeClr val="tx1"/>
                </a:solidFill>
                <a:effectLst/>
                <a:latin typeface="+mn-lt"/>
                <a:ea typeface="+mn-ea"/>
                <a:cs typeface="+mn-cs"/>
              </a:rPr>
              <a:t>, Wolff’s Sandwich Shop, Atlantic</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24</a:t>
            </a:fld>
            <a:endParaRPr lang="en-US"/>
          </a:p>
        </p:txBody>
      </p:sp>
    </p:spTree>
    <p:extLst>
      <p:ext uri="{BB962C8B-B14F-4D97-AF65-F5344CB8AC3E}">
        <p14:creationId xmlns:p14="http://schemas.microsoft.com/office/powerpoint/2010/main" val="162786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 Gregory, Chair of the Worksite &amp; Faith Community Wellness Policies Work Group, </a:t>
            </a:r>
            <a:r>
              <a:rPr lang="en-US" dirty="0" smtClean="0"/>
              <a:t>is unable to be with us today.</a:t>
            </a:r>
            <a:r>
              <a:rPr lang="en-US" baseline="0" dirty="0" smtClean="0"/>
              <a:t>  In her place, Amanda Thomas will come </a:t>
            </a:r>
            <a:r>
              <a:rPr lang="en-US" baseline="0" dirty="0" smtClean="0"/>
              <a:t>forward to receive our thank you for a </a:t>
            </a:r>
            <a:r>
              <a:rPr lang="en-US" baseline="0" dirty="0" smtClean="0"/>
              <a:t>Work Group and personal job </a:t>
            </a:r>
            <a:r>
              <a:rPr lang="en-US" baseline="0" dirty="0" smtClean="0"/>
              <a:t>well done</a:t>
            </a:r>
            <a:r>
              <a:rPr lang="en-US" baseline="0" dirty="0" smtClean="0"/>
              <a:t>.</a:t>
            </a:r>
          </a:p>
          <a:p>
            <a:endParaRPr lang="en-US" baseline="0" dirty="0" smtClean="0"/>
          </a:p>
          <a:p>
            <a:r>
              <a:rPr lang="en-US" baseline="0" dirty="0" smtClean="0"/>
              <a:t>And thank you for staying up here to help hand out certificates of appreciation to your work group</a:t>
            </a:r>
            <a:r>
              <a:rPr lang="en-US" baseline="0" dirty="0" smtClean="0"/>
              <a:t>. I believe two from your work group are missing today – but one more work group member is here.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initiative encourages worksites, faith communities and other organizations to develop policies around healthy eating, physical activity, tobacco-free settings, and breastfeeding to reduce chronic diseases. In 2016 the work group continues to flourish with new members, new ideas, and new policies.  The illustration on the screen represents the steps that work group members take to introduce a new organization to creating their own</a:t>
            </a:r>
            <a:r>
              <a:rPr lang="en-US" sz="1200" kern="1200" baseline="0" dirty="0" smtClean="0">
                <a:solidFill>
                  <a:schemeClr val="tx1"/>
                </a:solidFill>
                <a:effectLst/>
                <a:latin typeface="+mn-lt"/>
                <a:ea typeface="+mn-ea"/>
                <a:cs typeface="+mn-cs"/>
              </a:rPr>
              <a:t> worksite or faith community wellness 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Accomplishments </a:t>
            </a:r>
            <a:r>
              <a:rPr lang="en-US" sz="1200" kern="1200" dirty="0" smtClean="0">
                <a:solidFill>
                  <a:schemeClr val="tx1"/>
                </a:solidFill>
                <a:effectLst/>
                <a:latin typeface="+mn-lt"/>
                <a:ea typeface="+mn-ea"/>
                <a:cs typeface="+mn-cs"/>
              </a:rPr>
              <a:t>this year include: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25</a:t>
            </a:fld>
            <a:endParaRPr lang="en-US"/>
          </a:p>
        </p:txBody>
      </p:sp>
    </p:spTree>
    <p:extLst>
      <p:ext uri="{BB962C8B-B14F-4D97-AF65-F5344CB8AC3E}">
        <p14:creationId xmlns:p14="http://schemas.microsoft.com/office/powerpoint/2010/main" val="1961335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The evidence-based Business Case for Breastfeeding was added to encourage worksites and faith communities to provide breastfeeding moms with a private, clean and comfortable space and time during the work day to pump breastmilk for their nursing babies. </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In all, 17 organizations have adopted Wellness Policies in various forms. The adoption of such policies contributes to the Eastern Shore of Virginia’s growing culture of health. Congratulations and thanks to these mission-based organizations for prioritizing health and wellness.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Accomack Sheriff’s Department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ANEC</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Arcadia Nursing Home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Blue Crab Bay Co.</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Eastern Shore Rural</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System, Inc.</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Eastern Shore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Community College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Eastern Shore Health District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Eastern Shore Community Services Board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Northampton Sheriff’s Department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Purdue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Quail Run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Riverside Shore Memorial Hospital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 John’s United Methodist Church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Tyson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Eastern Shore Public Libraries (Accomack and Nassawadox)</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911 Group</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26</a:t>
            </a:fld>
            <a:endParaRPr lang="en-US"/>
          </a:p>
        </p:txBody>
      </p:sp>
    </p:spTree>
    <p:extLst>
      <p:ext uri="{BB962C8B-B14F-4D97-AF65-F5344CB8AC3E}">
        <p14:creationId xmlns:p14="http://schemas.microsoft.com/office/powerpoint/2010/main" val="2249233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Group is funded by the Virginia Foundation for Healthy Youth.  The</a:t>
            </a:r>
            <a:r>
              <a:rPr lang="en-US" baseline="0" dirty="0" smtClean="0"/>
              <a:t> lead agency is the Eastern Shore Health Department.  Congratulations and thank you to the following partners:</a:t>
            </a:r>
          </a:p>
          <a:p>
            <a:endParaRPr lang="en-US" baseline="0" dirty="0" smtClean="0"/>
          </a:p>
          <a:p>
            <a:r>
              <a:rPr lang="en-US" baseline="0" dirty="0" smtClean="0"/>
              <a:t>Ashley Gregory, representing the Eastern Shore Health Departments; </a:t>
            </a:r>
            <a:endParaRPr lang="en-US" baseline="0" dirty="0" smtClean="0"/>
          </a:p>
          <a:p>
            <a:r>
              <a:rPr lang="en-US" baseline="0" dirty="0" smtClean="0"/>
              <a:t>George </a:t>
            </a:r>
            <a:r>
              <a:rPr lang="en-US" baseline="0" dirty="0" smtClean="0"/>
              <a:t>King, representing St. John’s United Methodist Church; </a:t>
            </a:r>
            <a:endParaRPr lang="en-US" baseline="0" dirty="0" smtClean="0"/>
          </a:p>
          <a:p>
            <a:r>
              <a:rPr lang="en-US" baseline="0" dirty="0" smtClean="0"/>
              <a:t>Ellen </a:t>
            </a:r>
            <a:r>
              <a:rPr lang="en-US" baseline="0" dirty="0" smtClean="0"/>
              <a:t>Pudney, representing the Cooperative Extension; and Amanda Thomas of Eastern Shore Rural Health System.  </a:t>
            </a:r>
            <a:endParaRPr lang="en-US" baseline="0" dirty="0" smtClean="0"/>
          </a:p>
          <a:p>
            <a:endParaRPr lang="en-US" baseline="0" dirty="0" smtClean="0"/>
          </a:p>
          <a:p>
            <a:r>
              <a:rPr lang="en-US" baseline="0" dirty="0" smtClean="0"/>
              <a:t>Special </a:t>
            </a:r>
            <a:r>
              <a:rPr lang="en-US" baseline="0" dirty="0" smtClean="0"/>
              <a:t>thanks to Reverend Gary Miller for being the first pastor to lead a faith community wellness policy effort….and so far, the only one.  Let’s work hard on getting our faith communities to adopt wellness policies. We need more! </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27</a:t>
            </a:fld>
            <a:endParaRPr lang="en-US"/>
          </a:p>
        </p:txBody>
      </p:sp>
    </p:spTree>
    <p:extLst>
      <p:ext uri="{BB962C8B-B14F-4D97-AF65-F5344CB8AC3E}">
        <p14:creationId xmlns:p14="http://schemas.microsoft.com/office/powerpoint/2010/main" val="1112707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r>
              <a:rPr lang="en-US" baseline="0" dirty="0" smtClean="0"/>
              <a:t> Fillebrown, please join us to help us present the accomplishments for the Walking Trails Work Group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2012 Virginia Foundation for Healthy Youth (VFHY) funding allowed ESHC to offer mini-grants to Eastern Shore towns to create walking trails on existing sidewalks. Cape Charles, Nassawadox, Melfa, Wachapreague and Onancock were awarded signage and towns provided the location. In subsequent years VFHY funding enabled ESHC to offer exercise equipment to Northampton County for public use on county property and, in partnership with the YMCA, a walking track open to the public on YMCA property in Onley.  In 2016 Emma Fillebrown, Outreach Coordinator for No Limits Eastern Shore, became Work Group Chair and along with her partners, made great things happen. A list of Work Group accomplishments follows:</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28</a:t>
            </a:fld>
            <a:endParaRPr lang="en-US"/>
          </a:p>
        </p:txBody>
      </p:sp>
    </p:spTree>
    <p:extLst>
      <p:ext uri="{BB962C8B-B14F-4D97-AF65-F5344CB8AC3E}">
        <p14:creationId xmlns:p14="http://schemas.microsoft.com/office/powerpoint/2010/main" val="20207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solidFill>
                  <a:schemeClr val="bg1"/>
                </a:solidFill>
                <a:latin typeface="Calibri" panose="020F0502020204030204" pitchFamily="34" charset="0"/>
              </a:rPr>
              <a:t>Reached nearly 5,000 people with weekly blog posts featuring walking trails</a:t>
            </a:r>
          </a:p>
          <a:p>
            <a:pPr marL="285750" indent="-285750">
              <a:buFont typeface="Arial" panose="020B0604020202020204" pitchFamily="34" charset="0"/>
              <a:buChar char="•"/>
            </a:pPr>
            <a:r>
              <a:rPr lang="en-US" sz="1200" dirty="0" smtClean="0">
                <a:solidFill>
                  <a:schemeClr val="bg1"/>
                </a:solidFill>
                <a:latin typeface="Calibri" panose="020F0502020204030204" pitchFamily="34" charset="0"/>
              </a:rPr>
              <a:t>Assessed 7 trails for use/accessibility with No Limits Eastern Shore’s Walking Trail Assessment Team.  Find it on </a:t>
            </a:r>
            <a:r>
              <a:rPr lang="en-US" sz="1200" dirty="0" smtClean="0">
                <a:solidFill>
                  <a:schemeClr val="bg1"/>
                </a:solidFill>
                <a:latin typeface="Calibri" panose="020F0502020204030204" pitchFamily="34" charset="0"/>
                <a:hlinkClick r:id="rId3"/>
              </a:rPr>
              <a:t>www.nolimitseasternshore.com/walking-trails/</a:t>
            </a:r>
            <a:endParaRPr lang="en-US" sz="12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1200" dirty="0" smtClean="0">
                <a:solidFill>
                  <a:schemeClr val="bg1"/>
                </a:solidFill>
                <a:latin typeface="Calibri" panose="020F0502020204030204" pitchFamily="34" charset="0"/>
              </a:rPr>
              <a:t>Haydon Rochester walked and mapped all trails.  Find on ESHC &amp; NLES websites</a:t>
            </a:r>
          </a:p>
          <a:p>
            <a:pPr marL="285750" indent="-285750">
              <a:buFont typeface="Arial" panose="020B0604020202020204" pitchFamily="34" charset="0"/>
              <a:buChar char="•"/>
            </a:pPr>
            <a:r>
              <a:rPr lang="en-US" sz="1200" dirty="0" smtClean="0">
                <a:solidFill>
                  <a:schemeClr val="bg1"/>
                </a:solidFill>
                <a:latin typeface="Calibri" panose="020F0502020204030204" pitchFamily="34" charset="0"/>
              </a:rPr>
              <a:t>Eastern Shore of Virginia Community Foundation funding, expect to see promotional brochures soon</a:t>
            </a:r>
          </a:p>
          <a:p>
            <a:pPr marL="285750" indent="-285750">
              <a:buFont typeface="Arial" panose="020B0604020202020204" pitchFamily="34" charset="0"/>
              <a:buChar char="•"/>
            </a:pPr>
            <a:r>
              <a:rPr lang="en-US" sz="1200" dirty="0" smtClean="0">
                <a:solidFill>
                  <a:schemeClr val="bg1"/>
                </a:solidFill>
                <a:latin typeface="Calibri" panose="020F0502020204030204" pitchFamily="34" charset="0"/>
              </a:rPr>
              <a:t>Planning a “</a:t>
            </a:r>
            <a:r>
              <a:rPr lang="en-US" sz="1200" dirty="0" err="1" smtClean="0">
                <a:solidFill>
                  <a:schemeClr val="bg1"/>
                </a:solidFill>
                <a:latin typeface="Calibri" panose="020F0502020204030204" pitchFamily="34" charset="0"/>
              </a:rPr>
              <a:t>GeoTour</a:t>
            </a:r>
            <a:r>
              <a:rPr lang="en-US" sz="1200" dirty="0" smtClean="0">
                <a:solidFill>
                  <a:schemeClr val="bg1"/>
                </a:solidFill>
                <a:latin typeface="Calibri" panose="020F0502020204030204" pitchFamily="34" charset="0"/>
              </a:rPr>
              <a:t>” using the global application, “Geocaching.”</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29</a:t>
            </a:fld>
            <a:endParaRPr lang="en-US"/>
          </a:p>
        </p:txBody>
      </p:sp>
    </p:spTree>
    <p:extLst>
      <p:ext uri="{BB962C8B-B14F-4D97-AF65-F5344CB8AC3E}">
        <p14:creationId xmlns:p14="http://schemas.microsoft.com/office/powerpoint/2010/main" val="24971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9612C-3AE5-466D-A64F-42492F7064B4}" type="slidenum">
              <a:rPr lang="en-US" smtClean="0"/>
              <a:t>3</a:t>
            </a:fld>
            <a:endParaRPr lang="en-US"/>
          </a:p>
        </p:txBody>
      </p:sp>
    </p:spTree>
    <p:extLst>
      <p:ext uri="{BB962C8B-B14F-4D97-AF65-F5344CB8AC3E}">
        <p14:creationId xmlns:p14="http://schemas.microsoft.com/office/powerpoint/2010/main" val="214837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Group is funded by grants from The Eastern Shore of Virginia Community Foundation and the Virginia Foundation for Healthy Youth</a:t>
            </a:r>
          </a:p>
          <a:p>
            <a:endParaRPr lang="en-US" dirty="0" smtClean="0"/>
          </a:p>
          <a:p>
            <a:r>
              <a:rPr lang="en-US" dirty="0" smtClean="0"/>
              <a:t>Its</a:t>
            </a:r>
            <a:r>
              <a:rPr lang="en-US" baseline="0" dirty="0" smtClean="0"/>
              <a:t> lead agency is No Limits Eastern Shore.</a:t>
            </a:r>
          </a:p>
          <a:p>
            <a:endParaRPr lang="en-US" baseline="0" dirty="0" smtClean="0"/>
          </a:p>
          <a:p>
            <a:r>
              <a:rPr lang="en-US" baseline="0" dirty="0" smtClean="0"/>
              <a:t>And Emma, let’s thank your work group:</a:t>
            </a:r>
          </a:p>
          <a:p>
            <a:endParaRPr lang="en-US" baseline="0" dirty="0" smtClean="0"/>
          </a:p>
          <a:p>
            <a:r>
              <a:rPr lang="en-US" baseline="0" dirty="0" smtClean="0"/>
              <a:t>Margaret Van Clief</a:t>
            </a:r>
          </a:p>
          <a:p>
            <a:r>
              <a:rPr lang="en-US" baseline="0" dirty="0" smtClean="0"/>
              <a:t>Haydon Rochester</a:t>
            </a:r>
          </a:p>
          <a:p>
            <a:r>
              <a:rPr lang="en-US" baseline="0" dirty="0" smtClean="0"/>
              <a:t>And all your partners at No Limits Eastern Shore</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30</a:t>
            </a:fld>
            <a:endParaRPr lang="en-US"/>
          </a:p>
        </p:txBody>
      </p:sp>
    </p:spTree>
    <p:extLst>
      <p:ext uri="{BB962C8B-B14F-4D97-AF65-F5344CB8AC3E}">
        <p14:creationId xmlns:p14="http://schemas.microsoft.com/office/powerpoint/2010/main" val="3228134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Eastern Shore Youth Leadership Academy class of 2016 demonstrated that young people flourish when placed in supportive settings, are taught leadership skills, and given a goal.  The goal: learn and use your leadership skills to develop a community project that improves Eastern Shore health and well-being. The resulting project was a description of how to: Use Joint Use Agreements for a Student After-school Physical Activity Program. Meeting for six Saturdays in the winter, these young leaders made great strides. Congratulations to this year’s Leadership Scholars.  And Thank you to our speakers, Pete </a:t>
            </a:r>
            <a:r>
              <a:rPr lang="en-US" sz="1200" kern="1200" dirty="0" err="1" smtClean="0">
                <a:solidFill>
                  <a:schemeClr val="tx1"/>
                </a:solidFill>
                <a:effectLst/>
                <a:latin typeface="+mn-lt"/>
                <a:ea typeface="+mn-ea"/>
                <a:cs typeface="+mn-cs"/>
              </a:rPr>
              <a:t>Laylor</a:t>
            </a:r>
            <a:r>
              <a:rPr lang="en-US" sz="1200" kern="1200" dirty="0" smtClean="0">
                <a:solidFill>
                  <a:schemeClr val="tx1"/>
                </a:solidFill>
                <a:effectLst/>
                <a:latin typeface="+mn-lt"/>
                <a:ea typeface="+mn-ea"/>
                <a:cs typeface="+mn-cs"/>
              </a:rPr>
              <a:t>, Curt Smith, Nancy Stern, and Willie Randall.</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31</a:t>
            </a:fld>
            <a:endParaRPr lang="en-US"/>
          </a:p>
        </p:txBody>
      </p:sp>
    </p:spTree>
    <p:extLst>
      <p:ext uri="{BB962C8B-B14F-4D97-AF65-F5344CB8AC3E}">
        <p14:creationId xmlns:p14="http://schemas.microsoft.com/office/powerpoint/2010/main" val="2775566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our funder, the Virginia Foundation for Healthy Youth; to our lead agencies, Eastern Shore Community College and Eastern Virginia Medical School; and to work group partners Linda Thomas-Glover, chair; Patti Kiger, Aileen Joeckel and Scott Chandler.</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32</a:t>
            </a:fld>
            <a:endParaRPr lang="en-US"/>
          </a:p>
        </p:txBody>
      </p:sp>
    </p:spTree>
    <p:extLst>
      <p:ext uri="{BB962C8B-B14F-4D97-AF65-F5344CB8AC3E}">
        <p14:creationId xmlns:p14="http://schemas.microsoft.com/office/powerpoint/2010/main" val="4157773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Culminating a year-long Healthy Women and Children initiative, ESHC held its 2016 Food Summit. Ninety residents attended. Information researched and released during this event was intended to change the information environment. We learned that a significant number of Eastern Shore residents suffer from food insecurity. The result: we launched partnership efforts to address the issue.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33</a:t>
            </a:fld>
            <a:endParaRPr lang="en-US"/>
          </a:p>
        </p:txBody>
      </p:sp>
    </p:spTree>
    <p:extLst>
      <p:ext uri="{BB962C8B-B14F-4D97-AF65-F5344CB8AC3E}">
        <p14:creationId xmlns:p14="http://schemas.microsoft.com/office/powerpoint/2010/main" val="3651866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9612C-3AE5-466D-A64F-42492F7064B4}" type="slidenum">
              <a:rPr lang="en-US" smtClean="0"/>
              <a:t>34</a:t>
            </a:fld>
            <a:endParaRPr lang="en-US"/>
          </a:p>
        </p:txBody>
      </p:sp>
    </p:spTree>
    <p:extLst>
      <p:ext uri="{BB962C8B-B14F-4D97-AF65-F5344CB8AC3E}">
        <p14:creationId xmlns:p14="http://schemas.microsoft.com/office/powerpoint/2010/main" val="3806990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Culminating a year-long Healthy Women and Children initiative, ESHC held its 2016 Food Summit. Ninety residents attended. Information researched and released during this event was intended to change the information environment. We learned that a significant number of Eastern Shore residents suffer from food insecurity. The result: we launched partnership efforts to address the issue.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35</a:t>
            </a:fld>
            <a:endParaRPr lang="en-US"/>
          </a:p>
        </p:txBody>
      </p:sp>
    </p:spTree>
    <p:extLst>
      <p:ext uri="{BB962C8B-B14F-4D97-AF65-F5344CB8AC3E}">
        <p14:creationId xmlns:p14="http://schemas.microsoft.com/office/powerpoint/2010/main" val="3474664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Food insecurity is the condition in which access to adequate food is limited by a lack of money or other resources. Not to be confused with the term “hunger”, a state often experience a mealtime, food insecurity means someone can’t satisfy that feeling for themselves or their family – or fear that soon they won’t be able to put food on the table. This creates toxic stress for individuals – stress from which children don’t easily or ever recover.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doesn’t have to be poor to be food insecure. A middle class person with no savings can lose a job and suddenly be without money to purchase food. Not all low-income people are food insecure. Money may be tight, but a low-income family connected to a larger family, church or caring neighbors can escape food insecurity because people who care about them share meals.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who experience food insecurity tend to consume foods that are nutritionally poor, or when food is limited, individuals report overeating to compensate for periods of lack. These behaviors lead to obesity, diabetes, and other chronic physical and mental health conditions.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ESHC began its work in 2009 fighting obesity. At first it was thought that obesity came from undisciplined abundance. We now know that much of ESVA obesity comes from want.</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36</a:t>
            </a:fld>
            <a:endParaRPr lang="en-US"/>
          </a:p>
        </p:txBody>
      </p:sp>
    </p:spTree>
    <p:extLst>
      <p:ext uri="{BB962C8B-B14F-4D97-AF65-F5344CB8AC3E}">
        <p14:creationId xmlns:p14="http://schemas.microsoft.com/office/powerpoint/2010/main" val="106807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Health and wealth are inextricably linked.  The Virginia Department of Health’s Health Opportunity Index provides evidence that ESVA’s biggest obstacle to health is jobs.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often talk about breaking the cycle of poverty. With 20 percent of our population, including 30 percent of our youth, living in poverty, breaking this cycle is an important conversation. </a:t>
            </a:r>
            <a:r>
              <a:rPr lang="en-US" sz="1200" b="1" kern="1200" dirty="0" smtClean="0">
                <a:solidFill>
                  <a:schemeClr val="tx1"/>
                </a:solidFill>
                <a:effectLst/>
                <a:latin typeface="+mn-lt"/>
                <a:ea typeface="+mn-ea"/>
                <a:cs typeface="+mn-cs"/>
              </a:rPr>
              <a:t>As we enter our ninth year of partnership, let’s start talking about and envisioning the </a:t>
            </a:r>
            <a:r>
              <a:rPr lang="en-US" sz="1200" b="1" i="1" kern="1200" dirty="0" smtClean="0">
                <a:solidFill>
                  <a:schemeClr val="tx1"/>
                </a:solidFill>
                <a:effectLst/>
                <a:latin typeface="+mn-lt"/>
                <a:ea typeface="+mn-ea"/>
                <a:cs typeface="+mn-cs"/>
              </a:rPr>
              <a:t>cycle of success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Imagine this: Well-trained youth comprising tomorrow’s excellent work force are compelled to stay and flourish on ESVA because of their employment potential and their ability to make a difference.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upcoming launch of ESHC’s </a:t>
            </a:r>
            <a:r>
              <a:rPr lang="en-US" sz="1200" i="1" kern="1200" dirty="0" smtClean="0">
                <a:solidFill>
                  <a:schemeClr val="tx1"/>
                </a:solidFill>
                <a:effectLst/>
                <a:latin typeface="+mn-lt"/>
                <a:ea typeface="+mn-ea"/>
                <a:cs typeface="+mn-cs"/>
              </a:rPr>
              <a:t>2017 Eastern Shore Plan for Well-Being</a:t>
            </a:r>
            <a:r>
              <a:rPr lang="en-US" sz="1200" kern="1200" dirty="0" smtClean="0">
                <a:solidFill>
                  <a:schemeClr val="tx1"/>
                </a:solidFill>
                <a:effectLst/>
                <a:latin typeface="+mn-lt"/>
                <a:ea typeface="+mn-ea"/>
                <a:cs typeface="+mn-cs"/>
              </a:rPr>
              <a:t>, we will move our partnership towards a broader mission that envisions population health linked with ESVA economic success. This ambitious undertaking creates an “accountable care community”.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Thanks to partner accomplishments recorded in this Annual Report and during our seven previous years, much has been achieved. We now draw deep breath because the work ahead requires even more energy. We must stay true to our “policies, systems and environmental change” framework, hone our “intersectoral leadership” skills, and evolve in our understanding of health.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Best wishes to all engaged in this effort. May both you and your work continue to flourish.</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37</a:t>
            </a:fld>
            <a:endParaRPr lang="en-US"/>
          </a:p>
        </p:txBody>
      </p:sp>
    </p:spTree>
    <p:extLst>
      <p:ext uri="{BB962C8B-B14F-4D97-AF65-F5344CB8AC3E}">
        <p14:creationId xmlns:p14="http://schemas.microsoft.com/office/powerpoint/2010/main" val="1886012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9612C-3AE5-466D-A64F-42492F7064B4}" type="slidenum">
              <a:rPr lang="en-US" smtClean="0"/>
              <a:t>38</a:t>
            </a:fld>
            <a:endParaRPr lang="en-US"/>
          </a:p>
        </p:txBody>
      </p:sp>
    </p:spTree>
    <p:extLst>
      <p:ext uri="{BB962C8B-B14F-4D97-AF65-F5344CB8AC3E}">
        <p14:creationId xmlns:p14="http://schemas.microsoft.com/office/powerpoint/2010/main" val="363080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9612C-3AE5-466D-A64F-42492F7064B4}" type="slidenum">
              <a:rPr lang="en-US" smtClean="0"/>
              <a:t>4</a:t>
            </a:fld>
            <a:endParaRPr lang="en-US"/>
          </a:p>
        </p:txBody>
      </p:sp>
    </p:spTree>
    <p:extLst>
      <p:ext uri="{BB962C8B-B14F-4D97-AF65-F5344CB8AC3E}">
        <p14:creationId xmlns:p14="http://schemas.microsoft.com/office/powerpoint/2010/main" val="315967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9612C-3AE5-466D-A64F-42492F7064B4}" type="slidenum">
              <a:rPr lang="en-US" smtClean="0"/>
              <a:t>5</a:t>
            </a:fld>
            <a:endParaRPr lang="en-US"/>
          </a:p>
        </p:txBody>
      </p:sp>
    </p:spTree>
    <p:extLst>
      <p:ext uri="{BB962C8B-B14F-4D97-AF65-F5344CB8AC3E}">
        <p14:creationId xmlns:p14="http://schemas.microsoft.com/office/powerpoint/2010/main" val="408169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Well-being is “a state characterized by health, happiness and prosperity.”  Well-being is a valuable population health outcome measure because it</a:t>
            </a:r>
            <a:r>
              <a:rPr lang="en-US" baseline="0" dirty="0" smtClean="0"/>
              <a:t> reflects how well Eastern Shore of Virginia Residents perceive their life as going. Well-being is dependent on having good physical and emotional health. Social circumstances, financial resources, and community factors also play important roles.</a:t>
            </a:r>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6</a:t>
            </a:fld>
            <a:endParaRPr lang="en-US"/>
          </a:p>
        </p:txBody>
      </p:sp>
    </p:spTree>
    <p:extLst>
      <p:ext uri="{BB962C8B-B14F-4D97-AF65-F5344CB8AC3E}">
        <p14:creationId xmlns:p14="http://schemas.microsoft.com/office/powerpoint/2010/main" val="272730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does a coalition’s work flourish?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coalition’s work often follows a crooked line. Funding comes and goes. Social conditions, or our understanding of them, shift. Priorities emerge. Partners leave and expertise gaps occur. New partners join and like sand shifting from tidal flows, other channels emerge. Mission, vision, and framework align partnership work. Far from perfect, a coalition’s work is both messy and methodical; invisible and impactful.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thus goes the work of Eastern Shore Healthy Communities (ESHC). Our essential partnership work occurs in smaller topic-driven work groups. Partners contemplate, strategize, and address specific issues, applying a policy, systems, and environmental change framework. Work groups report progress during monthly full partnership meetings.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Monthly meetings provide knowledge, influencing the information environment. </a:t>
            </a:r>
            <a:r>
              <a:rPr lang="en-US" sz="1200" i="1" kern="1200" dirty="0" smtClean="0">
                <a:solidFill>
                  <a:schemeClr val="tx1"/>
                </a:solidFill>
                <a:effectLst/>
                <a:latin typeface="+mn-lt"/>
                <a:ea typeface="+mn-ea"/>
                <a:cs typeface="+mn-cs"/>
              </a:rPr>
              <a:t>Power of Partnership </a:t>
            </a:r>
            <a:r>
              <a:rPr lang="en-US" sz="1200" kern="1200" dirty="0" smtClean="0">
                <a:solidFill>
                  <a:schemeClr val="tx1"/>
                </a:solidFill>
                <a:effectLst/>
                <a:latin typeface="+mn-lt"/>
                <a:ea typeface="+mn-ea"/>
                <a:cs typeface="+mn-cs"/>
              </a:rPr>
              <a:t>speakers, from a partner organizations or from organizations that have not yet become our partners, address work that contributes to a healthier Eastern Shore. In the resulting conversation, we embrace synergies, eliminate duplications, and create new partners, becoming a “partnership of partnerships”.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ESHC creates leaders. Our </a:t>
            </a:r>
            <a:r>
              <a:rPr lang="en-US" sz="1200" kern="1200" dirty="0" smtClean="0">
                <a:solidFill>
                  <a:schemeClr val="tx1"/>
                </a:solidFill>
                <a:effectLst/>
                <a:latin typeface="+mn-lt"/>
                <a:ea typeface="+mn-ea"/>
                <a:cs typeface="+mn-cs"/>
              </a:rPr>
              <a:t>Chairs </a:t>
            </a:r>
            <a:r>
              <a:rPr lang="en-US" sz="1200" kern="1200" dirty="0" smtClean="0">
                <a:solidFill>
                  <a:schemeClr val="tx1"/>
                </a:solidFill>
                <a:effectLst/>
                <a:latin typeface="+mn-lt"/>
                <a:ea typeface="+mn-ea"/>
                <a:cs typeface="+mn-cs"/>
              </a:rPr>
              <a:t>encourages leadership reflection at each meeting. With Eastern Shore Community College, ESHC hosts the Eastern Shore Youth Leadership Academy and in future, we will offer a similar adult training. We believe that everyone is born a leader. How good of a leader one becomes takes intention. Providing opportunities to learn and practice leadership skills is a crucial mission.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Individuals in effective and healthy partnerships flourish. They open their hearts, minds and arms. They grow, thrive, achieve and produce results. </a:t>
            </a:r>
          </a:p>
          <a:p>
            <a:r>
              <a:rPr lang="en-US" sz="1200" kern="1200" dirty="0" smtClean="0">
                <a:solidFill>
                  <a:schemeClr val="tx1"/>
                </a:solidFill>
                <a:effectLst/>
                <a:latin typeface="+mn-lt"/>
                <a:ea typeface="+mn-ea"/>
                <a:cs typeface="+mn-cs"/>
              </a:rPr>
              <a:t>In 2016 individuals, organizations and the Eastern Shore flourished. Much of this happened because of our effective, dedicated, and brilliant partners. Thanks to each one. </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7</a:t>
            </a:fld>
            <a:endParaRPr lang="en-US"/>
          </a:p>
        </p:txBody>
      </p:sp>
    </p:spTree>
    <p:extLst>
      <p:ext uri="{BB962C8B-B14F-4D97-AF65-F5344CB8AC3E}">
        <p14:creationId xmlns:p14="http://schemas.microsoft.com/office/powerpoint/2010/main" val="80272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our partnership</a:t>
            </a:r>
            <a:r>
              <a:rPr lang="en-US" baseline="0" dirty="0" smtClean="0"/>
              <a:t> meetings for 2016, and once again thank our POP Talk speakers for sharing with us the work of their organization and engaging in a conversation on how together to create a better Eastern Shore.  As we mention each speaker, if the speaker is here, please come forward to accept our thanks once again. We have a certificate of appreciation for you.</a:t>
            </a: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8</a:t>
            </a:fld>
            <a:endParaRPr lang="en-US"/>
          </a:p>
        </p:txBody>
      </p:sp>
    </p:spTree>
    <p:extLst>
      <p:ext uri="{BB962C8B-B14F-4D97-AF65-F5344CB8AC3E}">
        <p14:creationId xmlns:p14="http://schemas.microsoft.com/office/powerpoint/2010/main" val="352798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January, Margaret Van Clief, Outreach and Education Coordinator of The Nature Conservancy and Virginia Coast Reserve, shared the pleasures and responsibilities of taking care of lands and waters under their purview and invited us to walk the trails around Brownsville &amp; beyond. Patrick Coady, Chair of the Northampton Ad Hock Emergency Medical Committee, summarized the state of Northampton County emergency medical services coverage as Riverside Shore Memorial Hospital moves north to Onley.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February, the ESHC Annual Meeting theme, </a:t>
            </a:r>
            <a:r>
              <a:rPr lang="en-US" sz="1200" i="1" kern="1200" dirty="0" smtClean="0">
                <a:solidFill>
                  <a:schemeClr val="tx1"/>
                </a:solidFill>
                <a:effectLst/>
                <a:latin typeface="+mn-lt"/>
                <a:ea typeface="+mn-ea"/>
                <a:cs typeface="+mn-cs"/>
              </a:rPr>
              <a:t>The Bottom Line</a:t>
            </a:r>
            <a:r>
              <a:rPr lang="en-US" sz="1200" kern="1200" dirty="0" smtClean="0">
                <a:solidFill>
                  <a:schemeClr val="tx1"/>
                </a:solidFill>
                <a:effectLst/>
                <a:latin typeface="+mn-lt"/>
                <a:ea typeface="+mn-ea"/>
                <a:cs typeface="+mn-cs"/>
              </a:rPr>
              <a:t>, emphasized the importance of each partner in creating a healthier Eastern Shore. The meeting celebrated partners’ work during 2015. Color posters featured each work groups’ accomplishments, as Chairs presented certificates of appreciation to each work group member and </a:t>
            </a:r>
            <a:r>
              <a:rPr lang="en-US" sz="1200" i="1" kern="1200" dirty="0" smtClean="0">
                <a:solidFill>
                  <a:schemeClr val="tx1"/>
                </a:solidFill>
                <a:effectLst/>
                <a:latin typeface="+mn-lt"/>
                <a:ea typeface="+mn-ea"/>
                <a:cs typeface="+mn-cs"/>
              </a:rPr>
              <a:t>Power of Partnership</a:t>
            </a:r>
            <a:r>
              <a:rPr lang="en-US" sz="1200" kern="1200" dirty="0" smtClean="0">
                <a:solidFill>
                  <a:schemeClr val="tx1"/>
                </a:solidFill>
                <a:effectLst/>
                <a:latin typeface="+mn-lt"/>
                <a:ea typeface="+mn-ea"/>
                <a:cs typeface="+mn-cs"/>
              </a:rPr>
              <a:t> speakers. The meeting attracted 31 partners, including five guests from three Virginia Department of Health (VDH) districts, as well media representatives.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March, the Virginia Department of Health Office of Minority Health and Health Equity Director, </a:t>
            </a:r>
            <a:r>
              <a:rPr lang="en-US" sz="1200" kern="1200" dirty="0" smtClean="0">
                <a:solidFill>
                  <a:schemeClr val="tx1"/>
                </a:solidFill>
                <a:effectLst/>
                <a:latin typeface="+mn-lt"/>
                <a:ea typeface="+mn-ea"/>
                <a:cs typeface="+mn-cs"/>
              </a:rPr>
              <a:t>Dr. Adrienne </a:t>
            </a:r>
            <a:r>
              <a:rPr lang="en-US" sz="1200" kern="1200" dirty="0" smtClean="0">
                <a:solidFill>
                  <a:schemeClr val="tx1"/>
                </a:solidFill>
                <a:effectLst/>
                <a:latin typeface="+mn-lt"/>
                <a:ea typeface="+mn-ea"/>
                <a:cs typeface="+mn-cs"/>
              </a:rPr>
              <a:t>McFadden, </a:t>
            </a:r>
            <a:r>
              <a:rPr lang="en-US" sz="1200" kern="1200" dirty="0" smtClean="0">
                <a:solidFill>
                  <a:schemeClr val="tx1"/>
                </a:solidFill>
                <a:effectLst/>
                <a:latin typeface="+mn-lt"/>
                <a:ea typeface="+mn-ea"/>
                <a:cs typeface="+mn-cs"/>
              </a:rPr>
              <a:t>shared </a:t>
            </a:r>
            <a:r>
              <a:rPr lang="en-US" sz="1200" kern="1200" dirty="0" smtClean="0">
                <a:solidFill>
                  <a:schemeClr val="tx1"/>
                </a:solidFill>
                <a:effectLst/>
                <a:latin typeface="+mn-lt"/>
                <a:ea typeface="+mn-ea"/>
                <a:cs typeface="+mn-cs"/>
              </a:rPr>
              <a:t>an overview of her office which works to counteract health disparities and optimize health equity across the state. Rural communities are a priority. Social epidemiologist, Rexford Anson-Dwamena, M.P.H., and co-developer of VDH’s Health Opportunity Index, presented the online mapping tool of community health influences, or social determinants of health, which Rex and his mentor Ken Studer developed and introduced six years ago.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89612C-3AE5-466D-A64F-42492F7064B4}" type="slidenum">
              <a:rPr lang="en-US" smtClean="0"/>
              <a:t>9</a:t>
            </a:fld>
            <a:endParaRPr lang="en-US"/>
          </a:p>
        </p:txBody>
      </p:sp>
    </p:spTree>
    <p:extLst>
      <p:ext uri="{BB962C8B-B14F-4D97-AF65-F5344CB8AC3E}">
        <p14:creationId xmlns:p14="http://schemas.microsoft.com/office/powerpoint/2010/main" val="365723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8D1F9D-9282-4124-BCCD-87D464B6814B}"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7095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B451F2E-3D89-4F5C-B360-5D92D8646F54}" type="datetime1">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328498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0F9C7-B427-4453-B99B-E115AA321D6A}"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3098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151E0-BCD9-420A-B508-D22D007E681A}"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4439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8F696-9498-49A8-A5D4-FEE8081D05BA}"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199867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13849-F946-4F0B-AE65-82D7C037CCD3}"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290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C5D6E-41BB-4872-8282-E94CF71624A6}"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123349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86EB8-6B8C-42E5-88CC-637D9F91293E}"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335730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360740-90EE-4AC1-9AFC-DE807F037084}"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2569430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B2755-E7BB-4334-BE7D-AEACAFFB6DE7}"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48738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6B4CB-FA01-4072-B2E2-B058B8219A7F}" type="datetime1">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33603078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4D5AEF-8FEE-4787-AD86-DB6355DAD9A4}" type="datetime1">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27314734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2E587-1479-4284-83C1-4182CC4AF17D}" type="datetime1">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14759247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F545EE-21D6-4AB7-B514-712087B03140}" type="datetime1">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413852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1B467-8B67-4665-919F-10D8C3AB9042}" type="datetime1">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6895222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B0B3-10E8-439D-8854-E3849E52A78F}" type="datetime1">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16714711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FCF4B-A1AF-495B-ABCA-28EBC280F9B0}" type="datetime1">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076E-451C-45AD-87E7-26F12CEA90AA}" type="slidenum">
              <a:rPr lang="en-US" smtClean="0"/>
              <a:t>‹#›</a:t>
            </a:fld>
            <a:endParaRPr lang="en-US"/>
          </a:p>
        </p:txBody>
      </p:sp>
    </p:spTree>
    <p:extLst>
      <p:ext uri="{BB962C8B-B14F-4D97-AF65-F5344CB8AC3E}">
        <p14:creationId xmlns:p14="http://schemas.microsoft.com/office/powerpoint/2010/main" val="247281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B4FECB"/>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091B64-CD8A-49EE-BBC5-86440CA8B252}" type="datetime1">
              <a:rPr lang="en-US" smtClean="0"/>
              <a:t>2/9/2017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7D4076E-451C-45AD-87E7-26F12CEA90AA}" type="slidenum">
              <a:rPr lang="en-US" smtClean="0"/>
              <a:t>‹#›</a:t>
            </a:fld>
            <a:endParaRPr lang="en-US"/>
          </a:p>
        </p:txBody>
      </p:sp>
    </p:spTree>
    <p:extLst>
      <p:ext uri="{BB962C8B-B14F-4D97-AF65-F5344CB8AC3E}">
        <p14:creationId xmlns:p14="http://schemas.microsoft.com/office/powerpoint/2010/main" val="184561825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 id="2147484442" r:id="rId16"/>
    <p:sldLayoutId id="2147484443"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nolimitseasternshore.com/walking-trai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E1FFEF"/>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811480" cy="2971801"/>
          </a:xfrm>
        </p:spPr>
        <p:txBody>
          <a:bodyPr>
            <a:normAutofit/>
          </a:bodyPr>
          <a:lstStyle/>
          <a:p>
            <a:r>
              <a:rPr lang="en-US" sz="8800" dirty="0" smtClean="0">
                <a:latin typeface="BatangChe" panose="02030609000101010101" pitchFamily="49" charset="-127"/>
                <a:ea typeface="BatangChe" panose="02030609000101010101" pitchFamily="49" charset="-127"/>
              </a:rPr>
              <a:t>F L O U R I S H</a:t>
            </a:r>
            <a:endParaRPr lang="en-US" sz="8800" dirty="0">
              <a:latin typeface="BatangChe" panose="02030609000101010101" pitchFamily="49" charset="-127"/>
              <a:ea typeface="BatangChe" panose="02030609000101010101" pitchFamily="49" charset="-127"/>
            </a:endParaRPr>
          </a:p>
        </p:txBody>
      </p:sp>
      <p:sp>
        <p:nvSpPr>
          <p:cNvPr id="3" name="Subtitle 2"/>
          <p:cNvSpPr>
            <a:spLocks noGrp="1"/>
          </p:cNvSpPr>
          <p:nvPr>
            <p:ph type="subTitle" idx="1"/>
          </p:nvPr>
        </p:nvSpPr>
        <p:spPr>
          <a:xfrm>
            <a:off x="828897" y="3803270"/>
            <a:ext cx="9317425" cy="2175499"/>
          </a:xfrm>
        </p:spPr>
        <p:txBody>
          <a:bodyPr>
            <a:normAutofit/>
          </a:bodyPr>
          <a:lstStyle/>
          <a:p>
            <a:r>
              <a:rPr lang="en-US" sz="3200" dirty="0" smtClean="0">
                <a:solidFill>
                  <a:schemeClr val="bg1"/>
                </a:solidFill>
                <a:latin typeface="Lucida Calligraphy" panose="03010101010101010101" pitchFamily="66" charset="0"/>
              </a:rPr>
              <a:t>2016 Annual Report to the Community</a:t>
            </a:r>
            <a:endParaRPr lang="en-US" sz="3200" dirty="0">
              <a:solidFill>
                <a:schemeClr val="bg1"/>
              </a:solidFill>
              <a:latin typeface="Lucida Calligraphy" panose="03010101010101010101"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310551"/>
            <a:ext cx="2986964" cy="10254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97" y="211015"/>
            <a:ext cx="2857500" cy="1600200"/>
          </a:xfrm>
          <a:prstGeom prst="rect">
            <a:avLst/>
          </a:prstGeom>
          <a:effectLst>
            <a:reflection stA="87000" endPos="65000" dist="50800" dir="5400000" sy="-100000" algn="bl" rotWithShape="0"/>
          </a:effectLst>
        </p:spPr>
      </p:pic>
      <p:sp>
        <p:nvSpPr>
          <p:cNvPr id="8" name="Slide Number Placeholder 7"/>
          <p:cNvSpPr>
            <a:spLocks noGrp="1"/>
          </p:cNvSpPr>
          <p:nvPr>
            <p:ph type="sldNum" sz="quarter" idx="12"/>
          </p:nvPr>
        </p:nvSpPr>
        <p:spPr/>
        <p:txBody>
          <a:bodyPr/>
          <a:lstStyle/>
          <a:p>
            <a:fld id="{57D4076E-451C-45AD-87E7-26F12CEA90AA}" type="slidenum">
              <a:rPr lang="en-US" smtClean="0"/>
              <a:t>1</a:t>
            </a:fld>
            <a:endParaRPr lang="en-US"/>
          </a:p>
        </p:txBody>
      </p:sp>
    </p:spTree>
    <p:extLst>
      <p:ext uri="{BB962C8B-B14F-4D97-AF65-F5344CB8AC3E}">
        <p14:creationId xmlns:p14="http://schemas.microsoft.com/office/powerpoint/2010/main" val="337846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TextBox 3"/>
          <p:cNvSpPr txBox="1"/>
          <p:nvPr/>
        </p:nvSpPr>
        <p:spPr>
          <a:xfrm>
            <a:off x="8229600" y="615462"/>
            <a:ext cx="3305908" cy="4708981"/>
          </a:xfrm>
          <a:prstGeom prst="rect">
            <a:avLst/>
          </a:prstGeom>
          <a:noFill/>
        </p:spPr>
        <p:txBody>
          <a:bodyPr wrap="square" rtlCol="0">
            <a:spAutoFit/>
          </a:bodyPr>
          <a:lstStyle/>
          <a:p>
            <a:r>
              <a:rPr lang="en-US" sz="6000" dirty="0" smtClean="0">
                <a:latin typeface="Lucida Calligraphy" panose="03010101010101010101" pitchFamily="66" charset="0"/>
              </a:rPr>
              <a:t>April</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May</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June</a:t>
            </a:r>
            <a:endParaRPr lang="en-US" sz="6000" dirty="0">
              <a:latin typeface="Lucida Calligraphy" panose="03010101010101010101"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63" y="179681"/>
            <a:ext cx="4818184" cy="24090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630" y="2808806"/>
            <a:ext cx="2235117" cy="1637949"/>
          </a:xfrm>
          <a:prstGeom prst="rect">
            <a:avLst/>
          </a:prstGeom>
        </p:spPr>
      </p:pic>
      <p:sp>
        <p:nvSpPr>
          <p:cNvPr id="8" name="Slide Number Placeholder 7"/>
          <p:cNvSpPr>
            <a:spLocks noGrp="1"/>
          </p:cNvSpPr>
          <p:nvPr>
            <p:ph type="sldNum" sz="quarter" idx="12"/>
          </p:nvPr>
        </p:nvSpPr>
        <p:spPr/>
        <p:txBody>
          <a:bodyPr/>
          <a:lstStyle/>
          <a:p>
            <a:fld id="{57D4076E-451C-45AD-87E7-26F12CEA90AA}" type="slidenum">
              <a:rPr lang="en-US" smtClean="0"/>
              <a:t>10</a:t>
            </a:fld>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4977" y="2003897"/>
            <a:ext cx="2226531" cy="2102390"/>
          </a:xfrm>
          <a:prstGeom prst="rect">
            <a:avLst/>
          </a:prstGeom>
        </p:spPr>
      </p:pic>
      <p:sp>
        <p:nvSpPr>
          <p:cNvPr id="10" name="TextBox 9"/>
          <p:cNvSpPr txBox="1"/>
          <p:nvPr/>
        </p:nvSpPr>
        <p:spPr>
          <a:xfrm>
            <a:off x="5600747" y="4154367"/>
            <a:ext cx="2628853" cy="584775"/>
          </a:xfrm>
          <a:prstGeom prst="rect">
            <a:avLst/>
          </a:prstGeom>
          <a:noFill/>
        </p:spPr>
        <p:txBody>
          <a:bodyPr wrap="square" rtlCol="0">
            <a:spAutoFit/>
          </a:bodyPr>
          <a:lstStyle/>
          <a:p>
            <a:r>
              <a:rPr lang="en-US" sz="1600" dirty="0" smtClean="0">
                <a:solidFill>
                  <a:schemeClr val="bg1"/>
                </a:solidFill>
                <a:latin typeface="Calibri" panose="020F0502020204030204" pitchFamily="34" charset="0"/>
              </a:rPr>
              <a:t>John Konkel, CIT Coordinator, Eastern Shore CSB</a:t>
            </a:r>
            <a:endParaRPr lang="en-US"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0901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TextBox 3"/>
          <p:cNvSpPr txBox="1"/>
          <p:nvPr/>
        </p:nvSpPr>
        <p:spPr>
          <a:xfrm>
            <a:off x="828898" y="615462"/>
            <a:ext cx="4763010" cy="4708981"/>
          </a:xfrm>
          <a:prstGeom prst="rect">
            <a:avLst/>
          </a:prstGeom>
          <a:noFill/>
        </p:spPr>
        <p:txBody>
          <a:bodyPr wrap="square" rtlCol="0">
            <a:spAutoFit/>
          </a:bodyPr>
          <a:lstStyle/>
          <a:p>
            <a:r>
              <a:rPr lang="en-US" sz="6000" dirty="0" smtClean="0">
                <a:latin typeface="Lucida Calligraphy" panose="03010101010101010101" pitchFamily="66" charset="0"/>
              </a:rPr>
              <a:t>July</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August</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September</a:t>
            </a:r>
            <a:endParaRPr lang="en-US" sz="6000" dirty="0">
              <a:latin typeface="Lucida Calligraphy" panose="03010101010101010101" pitchFamily="66"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763" y="262950"/>
            <a:ext cx="1857375" cy="1857375"/>
          </a:xfrm>
          <a:prstGeom prst="rect">
            <a:avLst/>
          </a:prstGeom>
        </p:spPr>
      </p:pic>
      <p:sp>
        <p:nvSpPr>
          <p:cNvPr id="6" name="TextBox 5"/>
          <p:cNvSpPr txBox="1"/>
          <p:nvPr/>
        </p:nvSpPr>
        <p:spPr>
          <a:xfrm>
            <a:off x="5079763" y="2032776"/>
            <a:ext cx="2227634" cy="923330"/>
          </a:xfrm>
          <a:prstGeom prst="rect">
            <a:avLst/>
          </a:prstGeom>
          <a:noFill/>
        </p:spPr>
        <p:txBody>
          <a:bodyPr wrap="square" rtlCol="0">
            <a:spAutoFit/>
          </a:bodyPr>
          <a:lstStyle/>
          <a:p>
            <a:r>
              <a:rPr lang="en-US" dirty="0" smtClean="0">
                <a:solidFill>
                  <a:schemeClr val="bg1"/>
                </a:solidFill>
                <a:latin typeface="Calibri" panose="020F0502020204030204" pitchFamily="34" charset="0"/>
              </a:rPr>
              <a:t>Donna Bozza</a:t>
            </a:r>
          </a:p>
          <a:p>
            <a:r>
              <a:rPr lang="en-US" dirty="0" smtClean="0">
                <a:solidFill>
                  <a:schemeClr val="bg1"/>
                </a:solidFill>
                <a:latin typeface="Calibri" panose="020F0502020204030204" pitchFamily="34" charset="0"/>
              </a:rPr>
              <a:t>Citizens for a Better Eastern Shore</a:t>
            </a:r>
            <a:endParaRPr lang="en-US" dirty="0">
              <a:solidFill>
                <a:schemeClr val="bg1"/>
              </a:solidFill>
              <a:latin typeface="Calibri" panose="020F050202020403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309" y="1616413"/>
            <a:ext cx="2438400" cy="2438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8926" y="4594617"/>
            <a:ext cx="2547755" cy="1930117"/>
          </a:xfrm>
          <a:prstGeom prst="rect">
            <a:avLst/>
          </a:prstGeom>
        </p:spPr>
      </p:pic>
      <p:sp>
        <p:nvSpPr>
          <p:cNvPr id="11" name="TextBox 10"/>
          <p:cNvSpPr txBox="1"/>
          <p:nvPr/>
        </p:nvSpPr>
        <p:spPr>
          <a:xfrm>
            <a:off x="8142051" y="4143983"/>
            <a:ext cx="3404681" cy="923330"/>
          </a:xfrm>
          <a:prstGeom prst="rect">
            <a:avLst/>
          </a:prstGeom>
          <a:noFill/>
        </p:spPr>
        <p:txBody>
          <a:bodyPr wrap="square" rtlCol="0">
            <a:spAutoFit/>
          </a:bodyPr>
          <a:lstStyle/>
          <a:p>
            <a:r>
              <a:rPr lang="en-US" dirty="0" smtClean="0">
                <a:solidFill>
                  <a:schemeClr val="bg1"/>
                </a:solidFill>
                <a:latin typeface="Calibri" panose="020F0502020204030204" pitchFamily="34" charset="0"/>
              </a:rPr>
              <a:t>Scott Chandler</a:t>
            </a:r>
          </a:p>
          <a:p>
            <a:r>
              <a:rPr lang="en-US" dirty="0" smtClean="0">
                <a:solidFill>
                  <a:schemeClr val="bg1"/>
                </a:solidFill>
                <a:latin typeface="Calibri" panose="020F0502020204030204" pitchFamily="34" charset="0"/>
              </a:rPr>
              <a:t>Led August Executive Committee Retreat</a:t>
            </a:r>
            <a:endParaRPr lang="en-US" dirty="0">
              <a:solidFill>
                <a:schemeClr val="bg1"/>
              </a:solidFill>
              <a:latin typeface="Calibri" panose="020F0502020204030204" pitchFamily="34" charset="0"/>
            </a:endParaRPr>
          </a:p>
        </p:txBody>
      </p:sp>
      <p:sp>
        <p:nvSpPr>
          <p:cNvPr id="12" name="Slide Number Placeholder 11"/>
          <p:cNvSpPr>
            <a:spLocks noGrp="1"/>
          </p:cNvSpPr>
          <p:nvPr>
            <p:ph type="sldNum" sz="quarter" idx="12"/>
          </p:nvPr>
        </p:nvSpPr>
        <p:spPr/>
        <p:txBody>
          <a:bodyPr/>
          <a:lstStyle/>
          <a:p>
            <a:fld id="{57D4076E-451C-45AD-87E7-26F12CEA90AA}" type="slidenum">
              <a:rPr lang="en-US" smtClean="0"/>
              <a:t>11</a:t>
            </a:fld>
            <a:endParaRPr lang="en-US"/>
          </a:p>
        </p:txBody>
      </p:sp>
    </p:spTree>
    <p:extLst>
      <p:ext uri="{BB962C8B-B14F-4D97-AF65-F5344CB8AC3E}">
        <p14:creationId xmlns:p14="http://schemas.microsoft.com/office/powerpoint/2010/main" val="163770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TextBox 3"/>
          <p:cNvSpPr txBox="1"/>
          <p:nvPr/>
        </p:nvSpPr>
        <p:spPr>
          <a:xfrm>
            <a:off x="828898" y="615462"/>
            <a:ext cx="4763010" cy="4708981"/>
          </a:xfrm>
          <a:prstGeom prst="rect">
            <a:avLst/>
          </a:prstGeom>
          <a:noFill/>
        </p:spPr>
        <p:txBody>
          <a:bodyPr wrap="square" rtlCol="0">
            <a:spAutoFit/>
          </a:bodyPr>
          <a:lstStyle/>
          <a:p>
            <a:r>
              <a:rPr lang="en-US" sz="6000" dirty="0" smtClean="0">
                <a:latin typeface="Lucida Calligraphy" panose="03010101010101010101" pitchFamily="66" charset="0"/>
              </a:rPr>
              <a:t>October</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November </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December </a:t>
            </a:r>
            <a:endParaRPr lang="en-US" sz="6000" dirty="0">
              <a:latin typeface="Lucida Calligraphy" panose="03010101010101010101"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644" y="346143"/>
            <a:ext cx="1905000" cy="1905000"/>
          </a:xfrm>
          <a:prstGeom prst="rect">
            <a:avLst/>
          </a:prstGeom>
        </p:spPr>
      </p:pic>
      <p:sp>
        <p:nvSpPr>
          <p:cNvPr id="7" name="TextBox 6"/>
          <p:cNvSpPr txBox="1"/>
          <p:nvPr/>
        </p:nvSpPr>
        <p:spPr>
          <a:xfrm>
            <a:off x="6352161" y="2295724"/>
            <a:ext cx="2538919" cy="923330"/>
          </a:xfrm>
          <a:prstGeom prst="rect">
            <a:avLst/>
          </a:prstGeom>
          <a:noFill/>
        </p:spPr>
        <p:txBody>
          <a:bodyPr wrap="square" rtlCol="0">
            <a:spAutoFit/>
          </a:bodyPr>
          <a:lstStyle/>
          <a:p>
            <a:r>
              <a:rPr lang="en-US" dirty="0" smtClean="0">
                <a:solidFill>
                  <a:schemeClr val="bg1"/>
                </a:solidFill>
                <a:latin typeface="Calibri" panose="020F0502020204030204" pitchFamily="34" charset="0"/>
              </a:rPr>
              <a:t>Ashley Gregory</a:t>
            </a:r>
          </a:p>
          <a:p>
            <a:r>
              <a:rPr lang="en-US" dirty="0" smtClean="0">
                <a:solidFill>
                  <a:schemeClr val="bg1"/>
                </a:solidFill>
                <a:latin typeface="Calibri" panose="020F0502020204030204" pitchFamily="34" charset="0"/>
              </a:rPr>
              <a:t>VDH Tobacco Use Control Coordinator</a:t>
            </a:r>
            <a:endParaRPr lang="en-US" dirty="0">
              <a:solidFill>
                <a:schemeClr val="bg1"/>
              </a:solidFill>
              <a:latin typeface="Calibri" panose="020F050202020403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9237" y="1898389"/>
            <a:ext cx="2143125" cy="2143125"/>
          </a:xfrm>
          <a:prstGeom prst="rect">
            <a:avLst/>
          </a:prstGeom>
        </p:spPr>
      </p:pic>
      <p:sp>
        <p:nvSpPr>
          <p:cNvPr id="12" name="TextBox 11"/>
          <p:cNvSpPr txBox="1"/>
          <p:nvPr/>
        </p:nvSpPr>
        <p:spPr>
          <a:xfrm>
            <a:off x="8891080" y="4095342"/>
            <a:ext cx="2872776" cy="923330"/>
          </a:xfrm>
          <a:prstGeom prst="rect">
            <a:avLst/>
          </a:prstGeom>
          <a:noFill/>
        </p:spPr>
        <p:txBody>
          <a:bodyPr wrap="square" rtlCol="0">
            <a:spAutoFit/>
          </a:bodyPr>
          <a:lstStyle/>
          <a:p>
            <a:r>
              <a:rPr lang="en-US" dirty="0" smtClean="0">
                <a:solidFill>
                  <a:schemeClr val="bg1"/>
                </a:solidFill>
                <a:latin typeface="Calibri" panose="020F0502020204030204" pitchFamily="34" charset="0"/>
              </a:rPr>
              <a:t>Josephine Mooney</a:t>
            </a:r>
          </a:p>
          <a:p>
            <a:r>
              <a:rPr lang="en-US" dirty="0" smtClean="0">
                <a:solidFill>
                  <a:schemeClr val="bg1"/>
                </a:solidFill>
                <a:latin typeface="Calibri" panose="020F0502020204030204" pitchFamily="34" charset="0"/>
              </a:rPr>
              <a:t>Eastern Shore Conservation and Redevelopment Council</a:t>
            </a:r>
            <a:endParaRPr lang="en-US" dirty="0">
              <a:solidFill>
                <a:schemeClr val="bg1"/>
              </a:solidFill>
              <a:latin typeface="Calibri" panose="020F050202020403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7069" y="3774655"/>
            <a:ext cx="1903575" cy="2653066"/>
          </a:xfrm>
          <a:prstGeom prst="rect">
            <a:avLst/>
          </a:prstGeom>
        </p:spPr>
      </p:pic>
      <p:sp>
        <p:nvSpPr>
          <p:cNvPr id="14" name="Slide Number Placeholder 13"/>
          <p:cNvSpPr>
            <a:spLocks noGrp="1"/>
          </p:cNvSpPr>
          <p:nvPr>
            <p:ph type="sldNum" sz="quarter" idx="12"/>
          </p:nvPr>
        </p:nvSpPr>
        <p:spPr/>
        <p:txBody>
          <a:bodyPr/>
          <a:lstStyle/>
          <a:p>
            <a:fld id="{57D4076E-451C-45AD-87E7-26F12CEA90AA}" type="slidenum">
              <a:rPr lang="en-US" smtClean="0"/>
              <a:t>12</a:t>
            </a:fld>
            <a:endParaRPr lang="en-US"/>
          </a:p>
        </p:txBody>
      </p:sp>
    </p:spTree>
    <p:extLst>
      <p:ext uri="{BB962C8B-B14F-4D97-AF65-F5344CB8AC3E}">
        <p14:creationId xmlns:p14="http://schemas.microsoft.com/office/powerpoint/2010/main" val="170178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274323"/>
            <a:ext cx="10009762" cy="4647426"/>
          </a:xfrm>
          <a:prstGeom prst="rect">
            <a:avLst/>
          </a:prstGeom>
          <a:noFill/>
        </p:spPr>
        <p:txBody>
          <a:bodyPr wrap="square" rtlCol="0">
            <a:spAutoFit/>
          </a:bodyPr>
          <a:lstStyle/>
          <a:p>
            <a:r>
              <a:rPr lang="en-US" sz="5400" dirty="0" smtClean="0">
                <a:latin typeface="BatangChe" panose="02030609000101010101" pitchFamily="49" charset="-127"/>
                <a:ea typeface="BatangChe" panose="02030609000101010101" pitchFamily="49" charset="-127"/>
              </a:rPr>
              <a:t>E  X  E  </a:t>
            </a:r>
            <a:r>
              <a:rPr lang="en-US" sz="5400" dirty="0">
                <a:latin typeface="BatangChe" panose="02030609000101010101" pitchFamily="49" charset="-127"/>
                <a:ea typeface="BatangChe" panose="02030609000101010101" pitchFamily="49" charset="-127"/>
              </a:rPr>
              <a:t>C </a:t>
            </a:r>
            <a:r>
              <a:rPr lang="en-US" sz="5400" dirty="0" smtClean="0">
                <a:latin typeface="BatangChe" panose="02030609000101010101" pitchFamily="49" charset="-127"/>
                <a:ea typeface="BatangChe" panose="02030609000101010101" pitchFamily="49" charset="-127"/>
              </a:rPr>
              <a:t> U  </a:t>
            </a:r>
            <a:r>
              <a:rPr lang="en-US" sz="5400" dirty="0">
                <a:latin typeface="BatangChe" panose="02030609000101010101" pitchFamily="49" charset="-127"/>
                <a:ea typeface="BatangChe" panose="02030609000101010101" pitchFamily="49" charset="-127"/>
              </a:rPr>
              <a:t>T </a:t>
            </a:r>
            <a:r>
              <a:rPr lang="en-US" sz="5400" dirty="0" smtClean="0">
                <a:latin typeface="BatangChe" panose="02030609000101010101" pitchFamily="49" charset="-127"/>
                <a:ea typeface="BatangChe" panose="02030609000101010101" pitchFamily="49" charset="-127"/>
              </a:rPr>
              <a:t> I  V  </a:t>
            </a:r>
            <a:r>
              <a:rPr lang="en-US" sz="5400" dirty="0">
                <a:latin typeface="BatangChe" panose="02030609000101010101" pitchFamily="49" charset="-127"/>
                <a:ea typeface="BatangChe" panose="02030609000101010101" pitchFamily="49" charset="-127"/>
              </a:rPr>
              <a:t>E</a:t>
            </a:r>
          </a:p>
          <a:p>
            <a:r>
              <a:rPr lang="en-US" sz="5400" dirty="0">
                <a:latin typeface="BatangChe" panose="02030609000101010101" pitchFamily="49" charset="-127"/>
                <a:ea typeface="BatangChe" panose="02030609000101010101" pitchFamily="49" charset="-127"/>
              </a:rPr>
              <a:t>C </a:t>
            </a:r>
            <a:r>
              <a:rPr lang="en-US" sz="5400" dirty="0" smtClean="0">
                <a:latin typeface="BatangChe" panose="02030609000101010101" pitchFamily="49" charset="-127"/>
                <a:ea typeface="BatangChe" panose="02030609000101010101" pitchFamily="49" charset="-127"/>
              </a:rPr>
              <a:t> O  </a:t>
            </a:r>
            <a:r>
              <a:rPr lang="en-US" sz="5400" dirty="0">
                <a:latin typeface="BatangChe" panose="02030609000101010101" pitchFamily="49" charset="-127"/>
                <a:ea typeface="BatangChe" panose="02030609000101010101" pitchFamily="49" charset="-127"/>
              </a:rPr>
              <a:t>M </a:t>
            </a:r>
            <a:r>
              <a:rPr lang="en-US" sz="5400" dirty="0" smtClean="0">
                <a:latin typeface="BatangChe" panose="02030609000101010101" pitchFamily="49" charset="-127"/>
                <a:ea typeface="BatangChe" panose="02030609000101010101" pitchFamily="49" charset="-127"/>
              </a:rPr>
              <a:t> </a:t>
            </a:r>
            <a:r>
              <a:rPr lang="en-US" sz="5400" dirty="0" err="1" smtClean="0">
                <a:latin typeface="BatangChe" panose="02030609000101010101" pitchFamily="49" charset="-127"/>
                <a:ea typeface="BatangChe" panose="02030609000101010101" pitchFamily="49" charset="-127"/>
              </a:rPr>
              <a:t>M</a:t>
            </a:r>
            <a:r>
              <a:rPr lang="en-US" sz="5400" dirty="0" smtClean="0">
                <a:latin typeface="BatangChe" panose="02030609000101010101" pitchFamily="49" charset="-127"/>
                <a:ea typeface="BatangChe" panose="02030609000101010101" pitchFamily="49" charset="-127"/>
              </a:rPr>
              <a:t>  I  T  </a:t>
            </a:r>
            <a:r>
              <a:rPr lang="en-US" sz="5400" dirty="0" err="1" smtClean="0">
                <a:latin typeface="BatangChe" panose="02030609000101010101" pitchFamily="49" charset="-127"/>
                <a:ea typeface="BatangChe" panose="02030609000101010101" pitchFamily="49" charset="-127"/>
              </a:rPr>
              <a:t>T</a:t>
            </a:r>
            <a:r>
              <a:rPr lang="en-US" sz="5400" dirty="0" smtClean="0">
                <a:latin typeface="BatangChe" panose="02030609000101010101" pitchFamily="49" charset="-127"/>
                <a:ea typeface="BatangChe" panose="02030609000101010101" pitchFamily="49" charset="-127"/>
              </a:rPr>
              <a:t>  E  </a:t>
            </a:r>
            <a:r>
              <a:rPr lang="en-US" sz="5400" dirty="0" err="1" smtClean="0">
                <a:latin typeface="BatangChe" panose="02030609000101010101" pitchFamily="49" charset="-127"/>
                <a:ea typeface="BatangChe" panose="02030609000101010101" pitchFamily="49" charset="-127"/>
              </a:rPr>
              <a:t>E</a:t>
            </a:r>
            <a:endParaRPr lang="en-US" sz="5400" dirty="0" smtClean="0">
              <a:latin typeface="BatangChe" panose="02030609000101010101" pitchFamily="49" charset="-127"/>
              <a:ea typeface="BatangChe" panose="02030609000101010101" pitchFamily="49" charset="-127"/>
            </a:endParaRPr>
          </a:p>
          <a:p>
            <a:r>
              <a:rPr lang="en-US" sz="8000" dirty="0" smtClean="0">
                <a:latin typeface="Edwardian Script ITC" panose="030303020407070D0804" pitchFamily="66" charset="0"/>
                <a:ea typeface="Ebrima" panose="02000000000000000000" pitchFamily="2" charset="0"/>
                <a:cs typeface="Ebrima" panose="02000000000000000000" pitchFamily="2" charset="0"/>
              </a:rPr>
              <a:t>&amp;</a:t>
            </a:r>
            <a:endParaRPr lang="en-US" sz="8000" dirty="0">
              <a:latin typeface="Edwardian Script ITC" panose="030303020407070D0804" pitchFamily="66" charset="0"/>
              <a:ea typeface="Ebrima" panose="02000000000000000000" pitchFamily="2" charset="0"/>
              <a:cs typeface="Ebrima" panose="02000000000000000000" pitchFamily="2" charset="0"/>
            </a:endParaRPr>
          </a:p>
          <a:p>
            <a:r>
              <a:rPr lang="en-US" sz="5400" dirty="0" smtClean="0">
                <a:latin typeface="BatangChe" panose="02030609000101010101" pitchFamily="49" charset="-127"/>
                <a:ea typeface="BatangChe" panose="02030609000101010101" pitchFamily="49" charset="-127"/>
              </a:rPr>
              <a:t>W  O  </a:t>
            </a:r>
            <a:r>
              <a:rPr lang="en-US" sz="5400" dirty="0">
                <a:latin typeface="BatangChe" panose="02030609000101010101" pitchFamily="49" charset="-127"/>
                <a:ea typeface="BatangChe" panose="02030609000101010101" pitchFamily="49" charset="-127"/>
              </a:rPr>
              <a:t>R </a:t>
            </a:r>
            <a:r>
              <a:rPr lang="en-US" sz="5400" dirty="0" smtClean="0">
                <a:latin typeface="BatangChe" panose="02030609000101010101" pitchFamily="49" charset="-127"/>
                <a:ea typeface="BatangChe" panose="02030609000101010101" pitchFamily="49" charset="-127"/>
              </a:rPr>
              <a:t> K  G  R  O  U  P  S</a:t>
            </a:r>
            <a:endParaRPr lang="en-US" sz="5400" dirty="0">
              <a:latin typeface="BatangChe" panose="02030609000101010101" pitchFamily="49" charset="-127"/>
              <a:ea typeface="BatangChe" panose="02030609000101010101" pitchFamily="49" charset="-127"/>
            </a:endParaRPr>
          </a:p>
          <a:p>
            <a:endParaRPr lang="en-US" sz="5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Slide Number Placeholder 3"/>
          <p:cNvSpPr>
            <a:spLocks noGrp="1"/>
          </p:cNvSpPr>
          <p:nvPr>
            <p:ph type="sldNum" sz="quarter" idx="12"/>
          </p:nvPr>
        </p:nvSpPr>
        <p:spPr/>
        <p:txBody>
          <a:bodyPr/>
          <a:lstStyle/>
          <a:p>
            <a:fld id="{57D4076E-451C-45AD-87E7-26F12CEA90AA}" type="slidenum">
              <a:rPr lang="en-US" smtClean="0"/>
              <a:t>13</a:t>
            </a:fld>
            <a:endParaRPr lang="en-US"/>
          </a:p>
        </p:txBody>
      </p:sp>
    </p:spTree>
    <p:extLst>
      <p:ext uri="{BB962C8B-B14F-4D97-AF65-F5344CB8AC3E}">
        <p14:creationId xmlns:p14="http://schemas.microsoft.com/office/powerpoint/2010/main" val="403452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3" name="Rectangle 2"/>
          <p:cNvSpPr/>
          <p:nvPr/>
        </p:nvSpPr>
        <p:spPr>
          <a:xfrm>
            <a:off x="689652" y="418796"/>
            <a:ext cx="6833346" cy="1442511"/>
          </a:xfrm>
          <a:prstGeom prst="rect">
            <a:avLst/>
          </a:prstGeom>
        </p:spPr>
        <p:txBody>
          <a:bodyPr wrap="none">
            <a:spAutoFit/>
          </a:bodyPr>
          <a:lstStyle/>
          <a:p>
            <a:pPr marR="685800">
              <a:lnSpc>
                <a:spcPct val="107000"/>
              </a:lnSpc>
              <a:spcBef>
                <a:spcPts val="0"/>
              </a:spcBef>
              <a:spcAft>
                <a:spcPts val="0"/>
              </a:spcAft>
              <a:tabLst>
                <a:tab pos="5257800" algn="r"/>
              </a:tabLst>
            </a:pPr>
            <a:r>
              <a:rPr lang="en-US" sz="54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Executive </a:t>
            </a:r>
            <a:r>
              <a:rPr lang="en-US" sz="54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Committee</a:t>
            </a:r>
          </a:p>
          <a:p>
            <a:pPr marR="685800">
              <a:lnSpc>
                <a:spcPct val="107000"/>
              </a:lnSpc>
              <a:spcBef>
                <a:spcPts val="0"/>
              </a:spcBef>
              <a:spcAft>
                <a:spcPts val="0"/>
              </a:spcAft>
              <a:tabLst>
                <a:tab pos="5257800" algn="r"/>
              </a:tabLst>
            </a:pPr>
            <a:r>
              <a:rPr lang="en-US" sz="2800" dirty="0" smtClean="0">
                <a:solidFill>
                  <a:schemeClr val="bg1"/>
                </a:solidFill>
                <a:effectLst/>
                <a:latin typeface="Calibri" panose="020F0502020204030204" pitchFamily="34" charset="0"/>
                <a:ea typeface="BatangChe" panose="02030609000101010101" pitchFamily="49" charset="-127"/>
                <a:cs typeface="Times New Roman" panose="02020603050405020304" pitchFamily="18" charset="0"/>
              </a:rPr>
              <a:t>Accomplishments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7D4076E-451C-45AD-87E7-26F12CEA90AA}" type="slidenum">
              <a:rPr lang="en-US" smtClean="0"/>
              <a:t>14</a:t>
            </a:fld>
            <a:endParaRPr lang="en-US"/>
          </a:p>
        </p:txBody>
      </p:sp>
      <p:sp>
        <p:nvSpPr>
          <p:cNvPr id="6" name="TextBox 5"/>
          <p:cNvSpPr txBox="1"/>
          <p:nvPr/>
        </p:nvSpPr>
        <p:spPr>
          <a:xfrm>
            <a:off x="730008" y="2062076"/>
            <a:ext cx="10204314"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Defined an Eastern Shore Accountable Care Community – descriptions &amp; measures</a:t>
            </a:r>
          </a:p>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Drafted </a:t>
            </a:r>
            <a:r>
              <a:rPr lang="en-US" sz="2000" dirty="0" smtClean="0">
                <a:solidFill>
                  <a:schemeClr val="bg1"/>
                </a:solidFill>
                <a:latin typeface="Calibri" panose="020F0502020204030204" pitchFamily="34" charset="0"/>
              </a:rPr>
              <a:t>2017-2020 Eastern Shore Plan for Well-Being</a:t>
            </a:r>
          </a:p>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Created </a:t>
            </a:r>
            <a:r>
              <a:rPr lang="en-US" sz="2000" dirty="0" smtClean="0">
                <a:solidFill>
                  <a:schemeClr val="bg1"/>
                </a:solidFill>
                <a:latin typeface="Calibri" panose="020F0502020204030204" pitchFamily="34" charset="0"/>
              </a:rPr>
              <a:t>a “safe space” to examine &amp; structure an integrated community health model</a:t>
            </a:r>
          </a:p>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Created </a:t>
            </a:r>
            <a:r>
              <a:rPr lang="en-US" sz="2000" dirty="0" smtClean="0">
                <a:solidFill>
                  <a:schemeClr val="bg1"/>
                </a:solidFill>
                <a:latin typeface="Calibri" panose="020F0502020204030204" pitchFamily="34" charset="0"/>
              </a:rPr>
              <a:t>&amp; continue to create “</a:t>
            </a:r>
            <a:r>
              <a:rPr lang="en-US" sz="2000" i="1" dirty="0" smtClean="0">
                <a:solidFill>
                  <a:schemeClr val="bg1"/>
                </a:solidFill>
                <a:latin typeface="Calibri" panose="020F0502020204030204" pitchFamily="34" charset="0"/>
              </a:rPr>
              <a:t>inter</a:t>
            </a:r>
            <a:r>
              <a:rPr lang="en-US" sz="2000" dirty="0" smtClean="0">
                <a:solidFill>
                  <a:schemeClr val="bg1"/>
                </a:solidFill>
                <a:latin typeface="Calibri" panose="020F0502020204030204" pitchFamily="34" charset="0"/>
              </a:rPr>
              <a:t>professional” &amp; intersectoral teams to insure all social &amp; environmental health determinants are being addressed</a:t>
            </a:r>
          </a:p>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Agreed </a:t>
            </a:r>
            <a:r>
              <a:rPr lang="en-US" sz="2000" dirty="0" smtClean="0">
                <a:solidFill>
                  <a:schemeClr val="bg1"/>
                </a:solidFill>
                <a:latin typeface="Calibri" panose="020F0502020204030204" pitchFamily="34" charset="0"/>
              </a:rPr>
              <a:t>to conduct one community health assessment instead of multiple assessments</a:t>
            </a:r>
          </a:p>
          <a:p>
            <a:pPr marL="285750" indent="-285750">
              <a:lnSpc>
                <a:spcPct val="150000"/>
              </a:lnSpc>
              <a:buFont typeface="Arial" panose="020B0604020202020204" pitchFamily="34" charset="0"/>
              <a:buChar char="•"/>
            </a:pPr>
            <a:r>
              <a:rPr lang="en-US" sz="2000" dirty="0" smtClean="0">
                <a:solidFill>
                  <a:schemeClr val="bg1"/>
                </a:solidFill>
                <a:latin typeface="Calibri" panose="020F0502020204030204" pitchFamily="34" charset="0"/>
              </a:rPr>
              <a:t>Begun </a:t>
            </a:r>
            <a:r>
              <a:rPr lang="en-US" sz="2000" dirty="0" smtClean="0">
                <a:solidFill>
                  <a:schemeClr val="bg1"/>
                </a:solidFill>
                <a:latin typeface="Calibri" panose="020F0502020204030204" pitchFamily="34" charset="0"/>
              </a:rPr>
              <a:t>work on a shared IT infrastructure for shared surveillance, intervention &amp; sharing best practices</a:t>
            </a:r>
            <a:endParaRPr lang="en-US" sz="2000" dirty="0">
              <a:solidFill>
                <a:schemeClr val="bg1"/>
              </a:solidFill>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998" y="418796"/>
            <a:ext cx="3411324" cy="1705662"/>
          </a:xfrm>
          <a:prstGeom prst="rect">
            <a:avLst/>
          </a:prstGeom>
        </p:spPr>
      </p:pic>
    </p:spTree>
    <p:extLst>
      <p:ext uri="{BB962C8B-B14F-4D97-AF65-F5344CB8AC3E}">
        <p14:creationId xmlns:p14="http://schemas.microsoft.com/office/powerpoint/2010/main" val="339372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3" name="Rectangle 2"/>
          <p:cNvSpPr/>
          <p:nvPr/>
        </p:nvSpPr>
        <p:spPr>
          <a:xfrm>
            <a:off x="517612" y="1126755"/>
            <a:ext cx="6835907" cy="981487"/>
          </a:xfrm>
          <a:prstGeom prst="rect">
            <a:avLst/>
          </a:prstGeom>
        </p:spPr>
        <p:txBody>
          <a:bodyPr wrap="square">
            <a:spAutoFit/>
          </a:bodyPr>
          <a:lstStyle/>
          <a:p>
            <a:pPr marR="685800">
              <a:lnSpc>
                <a:spcPct val="107000"/>
              </a:lnSpc>
              <a:spcBef>
                <a:spcPts val="0"/>
              </a:spcBef>
              <a:spcAft>
                <a:spcPts val="0"/>
              </a:spcAft>
              <a:tabLst>
                <a:tab pos="5257800" algn="r"/>
              </a:tabLst>
            </a:pPr>
            <a:r>
              <a:rPr lang="en-US" sz="54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Executive Committee</a:t>
            </a:r>
            <a:endPar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7D4076E-451C-45AD-87E7-26F12CEA90AA}" type="slidenum">
              <a:rPr lang="en-US" smtClean="0"/>
              <a:t>15</a:t>
            </a:fld>
            <a:endParaRPr lang="en-US"/>
          </a:p>
        </p:txBody>
      </p:sp>
      <p:sp>
        <p:nvSpPr>
          <p:cNvPr id="6" name="TextBox 5"/>
          <p:cNvSpPr txBox="1"/>
          <p:nvPr/>
        </p:nvSpPr>
        <p:spPr>
          <a:xfrm>
            <a:off x="730008" y="2286405"/>
            <a:ext cx="10204314" cy="2215991"/>
          </a:xfrm>
          <a:prstGeom prst="rect">
            <a:avLst/>
          </a:prstGeom>
          <a:noFill/>
        </p:spPr>
        <p:txBody>
          <a:bodyPr wrap="square" rtlCol="0">
            <a:spAutoFit/>
          </a:bodyPr>
          <a:lstStyle/>
          <a:p>
            <a:pPr marL="285750" indent="-285750">
              <a:buFont typeface="Arial" panose="020B0604020202020204" pitchFamily="34" charset="0"/>
              <a:buChar char="•"/>
              <a:tabLst>
                <a:tab pos="1770063" algn="l"/>
              </a:tabLst>
            </a:pPr>
            <a:r>
              <a:rPr lang="en-US" sz="2400" b="1" dirty="0" smtClean="0">
                <a:solidFill>
                  <a:schemeClr val="bg1"/>
                </a:solidFill>
                <a:latin typeface="Calibri" panose="020F0502020204030204" pitchFamily="34" charset="0"/>
              </a:rPr>
              <a:t>Funder</a:t>
            </a:r>
            <a:r>
              <a:rPr lang="en-US" sz="2400" dirty="0" smtClean="0">
                <a:solidFill>
                  <a:schemeClr val="bg1"/>
                </a:solidFill>
                <a:latin typeface="Calibri" panose="020F0502020204030204" pitchFamily="34" charset="0"/>
              </a:rPr>
              <a:t>  	</a:t>
            </a:r>
            <a:endParaRPr lang="en-US" sz="2400" dirty="0" smtClean="0">
              <a:solidFill>
                <a:schemeClr val="bg1"/>
              </a:solidFill>
              <a:latin typeface="Calibri" panose="020F0502020204030204" pitchFamily="34" charset="0"/>
            </a:endParaRPr>
          </a:p>
          <a:p>
            <a:pPr marL="285750" indent="-285750">
              <a:buFont typeface="Arial" panose="020B0604020202020204" pitchFamily="34" charset="0"/>
              <a:buChar char="•"/>
              <a:tabLst>
                <a:tab pos="1770063" algn="l"/>
              </a:tabLst>
            </a:pPr>
            <a:r>
              <a:rPr lang="en-US" sz="2400" dirty="0" smtClean="0">
                <a:solidFill>
                  <a:schemeClr val="bg1"/>
                </a:solidFill>
                <a:latin typeface="Calibri" panose="020F0502020204030204" pitchFamily="34" charset="0"/>
              </a:rPr>
              <a:t>Virginia </a:t>
            </a:r>
            <a:r>
              <a:rPr lang="en-US" sz="2400" dirty="0" smtClean="0">
                <a:solidFill>
                  <a:schemeClr val="bg1"/>
                </a:solidFill>
                <a:latin typeface="Calibri" panose="020F0502020204030204" pitchFamily="34" charset="0"/>
              </a:rPr>
              <a:t>Foundation for Healthy Youth</a:t>
            </a:r>
          </a:p>
          <a:p>
            <a:pPr marL="285750" indent="-285750">
              <a:buFont typeface="Arial" panose="020B0604020202020204" pitchFamily="34" charset="0"/>
              <a:buChar char="•"/>
            </a:pPr>
            <a:endParaRPr lang="en-US" sz="2400" dirty="0">
              <a:solidFill>
                <a:schemeClr val="bg1"/>
              </a:solidFill>
              <a:latin typeface="Calibri" panose="020F0502020204030204" pitchFamily="34" charset="0"/>
            </a:endParaRPr>
          </a:p>
          <a:p>
            <a:pPr marL="285750" indent="-285750">
              <a:buFont typeface="Arial" panose="020B0604020202020204" pitchFamily="34" charset="0"/>
              <a:buChar char="•"/>
            </a:pPr>
            <a:r>
              <a:rPr lang="en-US" sz="2400" b="1" dirty="0" smtClean="0">
                <a:solidFill>
                  <a:schemeClr val="bg1"/>
                </a:solidFill>
                <a:latin typeface="Calibri" panose="020F0502020204030204" pitchFamily="34" charset="0"/>
              </a:rPr>
              <a:t>Lead Agency</a:t>
            </a:r>
            <a:r>
              <a:rPr lang="en-US" sz="2400" dirty="0" smtClean="0">
                <a:solidFill>
                  <a:schemeClr val="bg1"/>
                </a:solidFill>
                <a:latin typeface="Calibri" panose="020F0502020204030204" pitchFamily="34" charset="0"/>
              </a:rPr>
              <a:t>  	</a:t>
            </a:r>
            <a:endParaRPr lang="en-US" sz="24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Eastern </a:t>
            </a:r>
            <a:r>
              <a:rPr lang="en-US" sz="2400" dirty="0" smtClean="0">
                <a:solidFill>
                  <a:schemeClr val="bg1"/>
                </a:solidFill>
                <a:latin typeface="Calibri" panose="020F0502020204030204" pitchFamily="34" charset="0"/>
              </a:rPr>
              <a:t>Virginia Medical School</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263" y="1040860"/>
            <a:ext cx="4891748" cy="2445874"/>
          </a:xfrm>
          <a:prstGeom prst="rect">
            <a:avLst/>
          </a:prstGeom>
        </p:spPr>
      </p:pic>
    </p:spTree>
    <p:extLst>
      <p:ext uri="{BB962C8B-B14F-4D97-AF65-F5344CB8AC3E}">
        <p14:creationId xmlns:p14="http://schemas.microsoft.com/office/powerpoint/2010/main" val="184199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Slide Number Placeholder 4"/>
          <p:cNvSpPr>
            <a:spLocks noGrp="1"/>
          </p:cNvSpPr>
          <p:nvPr>
            <p:ph type="sldNum" sz="quarter" idx="12"/>
          </p:nvPr>
        </p:nvSpPr>
        <p:spPr/>
        <p:txBody>
          <a:bodyPr/>
          <a:lstStyle/>
          <a:p>
            <a:fld id="{57D4076E-451C-45AD-87E7-26F12CEA90AA}" type="slidenum">
              <a:rPr lang="en-US" smtClean="0"/>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44447824"/>
              </p:ext>
            </p:extLst>
          </p:nvPr>
        </p:nvGraphicFramePr>
        <p:xfrm>
          <a:off x="3571998" y="693153"/>
          <a:ext cx="8128000" cy="5555247"/>
        </p:xfrm>
        <a:graphic>
          <a:graphicData uri="http://schemas.openxmlformats.org/drawingml/2006/table">
            <a:tbl>
              <a:tblPr firstRow="1" bandRow="1">
                <a:tableStyleId>{5C22544A-7EE6-4342-B048-85BDC9FD1C3A}</a:tableStyleId>
              </a:tblPr>
              <a:tblGrid>
                <a:gridCol w="4064000"/>
                <a:gridCol w="4064000"/>
              </a:tblGrid>
              <a:tr h="556527">
                <a:tc>
                  <a:txBody>
                    <a:bodyPr/>
                    <a:lstStyle/>
                    <a:p>
                      <a:r>
                        <a:rPr lang="en-US" sz="1400" dirty="0" smtClean="0">
                          <a:solidFill>
                            <a:schemeClr val="bg1"/>
                          </a:solidFill>
                        </a:rPr>
                        <a:t>Scott</a:t>
                      </a:r>
                      <a:r>
                        <a:rPr lang="en-US" sz="1400" baseline="0" dirty="0" smtClean="0">
                          <a:solidFill>
                            <a:schemeClr val="bg1"/>
                          </a:solidFill>
                        </a:rPr>
                        <a:t> Chandler, co-chair</a:t>
                      </a:r>
                    </a:p>
                    <a:p>
                      <a:r>
                        <a:rPr lang="en-US" sz="1400" b="0" baseline="0" dirty="0" smtClean="0">
                          <a:solidFill>
                            <a:schemeClr val="bg1"/>
                          </a:solidFill>
                        </a:rPr>
                        <a:t>Eastern Shore Health District</a:t>
                      </a:r>
                      <a:endParaRPr lang="en-US" sz="1400" b="0" dirty="0">
                        <a:solidFill>
                          <a:schemeClr val="bg1"/>
                        </a:solidFill>
                      </a:endParaRPr>
                    </a:p>
                  </a:txBody>
                  <a:tcPr>
                    <a:solidFill>
                      <a:schemeClr val="tx1"/>
                    </a:solidFill>
                  </a:tcPr>
                </a:tc>
                <a:tc>
                  <a:txBody>
                    <a:bodyPr/>
                    <a:lstStyle/>
                    <a:p>
                      <a:r>
                        <a:rPr lang="en-US" sz="1400" dirty="0" smtClean="0">
                          <a:solidFill>
                            <a:schemeClr val="bg1"/>
                          </a:solidFill>
                        </a:rPr>
                        <a:t>Erica</a:t>
                      </a:r>
                      <a:r>
                        <a:rPr lang="en-US" sz="1400" baseline="0" dirty="0" smtClean="0">
                          <a:solidFill>
                            <a:schemeClr val="bg1"/>
                          </a:solidFill>
                        </a:rPr>
                        <a:t> Lawson</a:t>
                      </a:r>
                    </a:p>
                    <a:p>
                      <a:r>
                        <a:rPr lang="en-US" sz="1400" b="0" baseline="0" dirty="0" smtClean="0">
                          <a:solidFill>
                            <a:schemeClr val="bg1"/>
                          </a:solidFill>
                        </a:rPr>
                        <a:t>Two-A District Court Service Unit</a:t>
                      </a:r>
                      <a:endParaRPr lang="en-US" sz="1400" b="0" dirty="0">
                        <a:solidFill>
                          <a:schemeClr val="bg1"/>
                        </a:solidFill>
                      </a:endParaRPr>
                    </a:p>
                  </a:txBody>
                  <a:tcPr>
                    <a:solidFill>
                      <a:schemeClr val="tx1"/>
                    </a:solidFill>
                  </a:tcPr>
                </a:tc>
              </a:tr>
              <a:tr h="500416">
                <a:tc>
                  <a:txBody>
                    <a:bodyPr/>
                    <a:lstStyle/>
                    <a:p>
                      <a:r>
                        <a:rPr lang="en-US" sz="1400" b="1" dirty="0" smtClean="0"/>
                        <a:t>Linda Thomas-Glover, co-chair</a:t>
                      </a:r>
                    </a:p>
                    <a:p>
                      <a:r>
                        <a:rPr lang="en-US" sz="1400" b="0" dirty="0" smtClean="0"/>
                        <a:t>Eastern</a:t>
                      </a:r>
                      <a:r>
                        <a:rPr lang="en-US" sz="1400" b="0" baseline="0" dirty="0" smtClean="0"/>
                        <a:t> Shore Community College</a:t>
                      </a:r>
                      <a:endParaRPr lang="en-US" sz="1400" b="0" dirty="0"/>
                    </a:p>
                  </a:txBody>
                  <a:tcPr>
                    <a:solidFill>
                      <a:schemeClr val="tx1"/>
                    </a:solidFill>
                  </a:tcPr>
                </a:tc>
                <a:tc>
                  <a:txBody>
                    <a:bodyPr/>
                    <a:lstStyle/>
                    <a:p>
                      <a:r>
                        <a:rPr lang="en-US" sz="1400" b="1" dirty="0" smtClean="0"/>
                        <a:t>David O. Matson</a:t>
                      </a:r>
                    </a:p>
                    <a:p>
                      <a:r>
                        <a:rPr lang="en-US" sz="1400" b="0" dirty="0" smtClean="0"/>
                        <a:t>Eastern Shore Health District</a:t>
                      </a:r>
                      <a:endParaRPr lang="en-US" sz="1400" b="0" dirty="0"/>
                    </a:p>
                  </a:txBody>
                  <a:tcPr>
                    <a:solidFill>
                      <a:schemeClr val="tx1"/>
                    </a:solidFill>
                  </a:tcPr>
                </a:tc>
              </a:tr>
              <a:tr h="500416">
                <a:tc>
                  <a:txBody>
                    <a:bodyPr/>
                    <a:lstStyle/>
                    <a:p>
                      <a:r>
                        <a:rPr lang="en-US" sz="1400" b="1" dirty="0" smtClean="0">
                          <a:solidFill>
                            <a:schemeClr val="bg1"/>
                          </a:solidFill>
                        </a:rPr>
                        <a:t>Pastor Gary Miller, vice chair</a:t>
                      </a:r>
                    </a:p>
                    <a:p>
                      <a:r>
                        <a:rPr lang="en-US" sz="1400" b="0" dirty="0" smtClean="0">
                          <a:solidFill>
                            <a:schemeClr val="bg1"/>
                          </a:solidFill>
                        </a:rPr>
                        <a:t>St. Johns</a:t>
                      </a:r>
                      <a:r>
                        <a:rPr lang="en-US" sz="1400" b="0" baseline="0" dirty="0" smtClean="0">
                          <a:solidFill>
                            <a:schemeClr val="bg1"/>
                          </a:solidFill>
                        </a:rPr>
                        <a:t> United Methodist Church</a:t>
                      </a:r>
                      <a:endParaRPr lang="en-US" sz="1400" b="0" dirty="0" smtClean="0">
                        <a:solidFill>
                          <a:schemeClr val="bg1"/>
                        </a:solidFill>
                      </a:endParaRPr>
                    </a:p>
                  </a:txBody>
                  <a:tcPr>
                    <a:solidFill>
                      <a:schemeClr val="tx1"/>
                    </a:solidFill>
                  </a:tcPr>
                </a:tc>
                <a:tc>
                  <a:txBody>
                    <a:bodyPr/>
                    <a:lstStyle/>
                    <a:p>
                      <a:r>
                        <a:rPr lang="en-US" sz="1400" b="1" dirty="0" smtClean="0"/>
                        <a:t>Steve Miner</a:t>
                      </a:r>
                    </a:p>
                    <a:p>
                      <a:r>
                        <a:rPr lang="en-US" sz="1400" dirty="0" smtClean="0"/>
                        <a:t>Accomack County Administration</a:t>
                      </a:r>
                      <a:endParaRPr lang="en-US" sz="1400" dirty="0"/>
                    </a:p>
                  </a:txBody>
                  <a:tcPr>
                    <a:solidFill>
                      <a:schemeClr val="tx1"/>
                    </a:solidFill>
                  </a:tcPr>
                </a:tc>
              </a:tr>
              <a:tr h="500416">
                <a:tc>
                  <a:txBody>
                    <a:bodyPr/>
                    <a:lstStyle/>
                    <a:p>
                      <a:r>
                        <a:rPr lang="en-US" sz="1400" b="1" dirty="0" smtClean="0"/>
                        <a:t>Danny Vestal, past-chair</a:t>
                      </a:r>
                    </a:p>
                    <a:p>
                      <a:r>
                        <a:rPr lang="en-US" sz="1400" b="0" dirty="0" smtClean="0"/>
                        <a:t>YMCA Camp Silver Beach</a:t>
                      </a:r>
                      <a:endParaRPr lang="en-US" sz="1400" b="0" dirty="0"/>
                    </a:p>
                  </a:txBody>
                  <a:tcPr>
                    <a:solidFill>
                      <a:schemeClr val="tx1"/>
                    </a:solidFill>
                  </a:tcPr>
                </a:tc>
                <a:tc>
                  <a:txBody>
                    <a:bodyPr/>
                    <a:lstStyle/>
                    <a:p>
                      <a:r>
                        <a:rPr lang="en-US" sz="1400" b="1" dirty="0" smtClean="0"/>
                        <a:t>Roberta Newman</a:t>
                      </a:r>
                    </a:p>
                    <a:p>
                      <a:r>
                        <a:rPr lang="en-US" sz="1400" b="0" dirty="0" smtClean="0"/>
                        <a:t>New Roads Consulting</a:t>
                      </a:r>
                    </a:p>
                  </a:txBody>
                  <a:tcPr>
                    <a:solidFill>
                      <a:schemeClr val="tx1"/>
                    </a:solidFill>
                  </a:tcPr>
                </a:tc>
              </a:tr>
              <a:tr h="500416">
                <a:tc>
                  <a:txBody>
                    <a:bodyPr/>
                    <a:lstStyle/>
                    <a:p>
                      <a:r>
                        <a:rPr lang="en-US" sz="1400" b="1" dirty="0" smtClean="0"/>
                        <a:t>Patti Kiger, executive</a:t>
                      </a:r>
                      <a:r>
                        <a:rPr lang="en-US" sz="1400" b="1" baseline="0" dirty="0" smtClean="0"/>
                        <a:t> director</a:t>
                      </a:r>
                      <a:endParaRPr lang="en-US" sz="1400" b="1" dirty="0" smtClean="0"/>
                    </a:p>
                    <a:p>
                      <a:r>
                        <a:rPr lang="en-US" sz="1400" b="0" dirty="0" smtClean="0"/>
                        <a:t>Eastern</a:t>
                      </a:r>
                      <a:r>
                        <a:rPr lang="en-US" sz="1400" b="0" baseline="0" dirty="0" smtClean="0"/>
                        <a:t> Virginia Medical School</a:t>
                      </a:r>
                      <a:endParaRPr lang="en-US" sz="1400" b="0" dirty="0"/>
                    </a:p>
                  </a:txBody>
                  <a:tcPr>
                    <a:solidFill>
                      <a:schemeClr val="tx1"/>
                    </a:solidFill>
                  </a:tcPr>
                </a:tc>
                <a:tc>
                  <a:txBody>
                    <a:bodyPr/>
                    <a:lstStyle/>
                    <a:p>
                      <a:r>
                        <a:rPr lang="en-US" sz="1400" b="1" dirty="0" smtClean="0"/>
                        <a:t>Katie Nunez</a:t>
                      </a:r>
                    </a:p>
                    <a:p>
                      <a:r>
                        <a:rPr lang="en-US" sz="1400" b="0" dirty="0" smtClean="0"/>
                        <a:t>Northampton</a:t>
                      </a:r>
                      <a:r>
                        <a:rPr lang="en-US" sz="1400" b="0" baseline="0" dirty="0" smtClean="0"/>
                        <a:t> County Administration</a:t>
                      </a:r>
                      <a:endParaRPr lang="en-US" sz="1400" b="0" dirty="0"/>
                    </a:p>
                  </a:txBody>
                  <a:tcPr>
                    <a:solidFill>
                      <a:schemeClr val="tx1"/>
                    </a:solidFill>
                  </a:tcPr>
                </a:tc>
              </a:tr>
              <a:tr h="706469">
                <a:tc>
                  <a:txBody>
                    <a:bodyPr/>
                    <a:lstStyle/>
                    <a:p>
                      <a:r>
                        <a:rPr lang="en-US" sz="1400" b="1" dirty="0" smtClean="0"/>
                        <a:t>Mozella Francis</a:t>
                      </a:r>
                    </a:p>
                    <a:p>
                      <a:r>
                        <a:rPr lang="en-US" sz="1400" b="0" dirty="0" smtClean="0"/>
                        <a:t>Northampton</a:t>
                      </a:r>
                      <a:r>
                        <a:rPr lang="en-US" sz="1400" b="0" baseline="0" dirty="0" smtClean="0"/>
                        <a:t> County Social Services Department</a:t>
                      </a:r>
                      <a:endParaRPr lang="en-US" sz="1400" b="0" dirty="0"/>
                    </a:p>
                  </a:txBody>
                  <a:tcPr>
                    <a:solidFill>
                      <a:schemeClr val="tx1"/>
                    </a:solidFill>
                  </a:tcPr>
                </a:tc>
                <a:tc>
                  <a:txBody>
                    <a:bodyPr/>
                    <a:lstStyle/>
                    <a:p>
                      <a:r>
                        <a:rPr lang="en-US" sz="1400" b="1" dirty="0" smtClean="0"/>
                        <a:t>John Peterman</a:t>
                      </a:r>
                    </a:p>
                    <a:p>
                      <a:r>
                        <a:rPr lang="en-US" sz="1400" b="0" dirty="0" smtClean="0"/>
                        <a:t>Riverside Shore Memorial Hospital</a:t>
                      </a:r>
                      <a:endParaRPr lang="en-US" sz="1400" b="0" dirty="0"/>
                    </a:p>
                  </a:txBody>
                  <a:tcPr>
                    <a:solidFill>
                      <a:schemeClr val="tx1"/>
                    </a:solidFill>
                  </a:tcPr>
                </a:tc>
              </a:tr>
              <a:tr h="500416">
                <a:tc>
                  <a:txBody>
                    <a:bodyPr/>
                    <a:lstStyle/>
                    <a:p>
                      <a:r>
                        <a:rPr lang="en-US" sz="1400" b="1" dirty="0" smtClean="0"/>
                        <a:t>Chris Holland</a:t>
                      </a:r>
                    </a:p>
                    <a:p>
                      <a:r>
                        <a:rPr lang="en-US" sz="1400" b="0" dirty="0" smtClean="0"/>
                        <a:t>Accomack County Public Schools</a:t>
                      </a:r>
                      <a:endParaRPr lang="en-US" sz="1400" b="0" dirty="0"/>
                    </a:p>
                  </a:txBody>
                  <a:tcPr>
                    <a:solidFill>
                      <a:schemeClr val="tx1"/>
                    </a:solidFill>
                  </a:tcPr>
                </a:tc>
                <a:tc>
                  <a:txBody>
                    <a:bodyPr/>
                    <a:lstStyle/>
                    <a:p>
                      <a:r>
                        <a:rPr lang="en-US" sz="1400" b="1" dirty="0" smtClean="0"/>
                        <a:t>Nancy Stern</a:t>
                      </a:r>
                    </a:p>
                    <a:p>
                      <a:r>
                        <a:rPr lang="en-US" sz="1400" dirty="0" smtClean="0"/>
                        <a:t>Eastern Shore Rural Health System, Inc.</a:t>
                      </a:r>
                      <a:endParaRPr lang="en-US" sz="1400" dirty="0"/>
                    </a:p>
                  </a:txBody>
                  <a:tcPr>
                    <a:solidFill>
                      <a:schemeClr val="tx1"/>
                    </a:solidFill>
                  </a:tcPr>
                </a:tc>
              </a:tr>
              <a:tr h="654995">
                <a:tc>
                  <a:txBody>
                    <a:bodyPr/>
                    <a:lstStyle/>
                    <a:p>
                      <a:r>
                        <a:rPr lang="en-US" sz="1400" b="1" dirty="0" smtClean="0"/>
                        <a:t>C.</a:t>
                      </a:r>
                      <a:r>
                        <a:rPr lang="en-US" sz="1400" b="1" baseline="0" dirty="0" smtClean="0"/>
                        <a:t> Edward Lawrence</a:t>
                      </a:r>
                    </a:p>
                    <a:p>
                      <a:r>
                        <a:rPr lang="en-US" sz="1400" b="0" baseline="0" dirty="0" smtClean="0"/>
                        <a:t>Northampton County Public Schools</a:t>
                      </a:r>
                    </a:p>
                    <a:p>
                      <a:endParaRPr lang="en-US" sz="1400" b="0" dirty="0"/>
                    </a:p>
                  </a:txBody>
                  <a:tcPr>
                    <a:solidFill>
                      <a:schemeClr val="tx1"/>
                    </a:solidFill>
                  </a:tcPr>
                </a:tc>
                <a:tc>
                  <a:txBody>
                    <a:bodyPr/>
                    <a:lstStyle/>
                    <a:p>
                      <a:r>
                        <a:rPr lang="en-US" sz="1400" b="1" dirty="0" smtClean="0"/>
                        <a:t>MiMi</a:t>
                      </a:r>
                      <a:r>
                        <a:rPr lang="en-US" sz="1400" b="1" baseline="0" dirty="0" smtClean="0"/>
                        <a:t> Sedjat</a:t>
                      </a:r>
                    </a:p>
                    <a:p>
                      <a:r>
                        <a:rPr lang="en-US" sz="1400" b="0" baseline="0" dirty="0" smtClean="0"/>
                        <a:t>Eastern Shore Community Services Board </a:t>
                      </a:r>
                    </a:p>
                  </a:txBody>
                  <a:tcPr>
                    <a:solidFill>
                      <a:schemeClr val="tx1"/>
                    </a:solidFill>
                  </a:tcPr>
                </a:tc>
              </a:tr>
              <a:tr h="701688">
                <a:tc>
                  <a:txBody>
                    <a:bodyPr/>
                    <a:lstStyle/>
                    <a:p>
                      <a:endParaRPr lang="en-US" sz="1400" b="0" dirty="0"/>
                    </a:p>
                  </a:txBody>
                  <a:tcPr>
                    <a:solidFill>
                      <a:schemeClr val="tx1"/>
                    </a:solidFill>
                  </a:tcPr>
                </a:tc>
                <a:tc>
                  <a:txBody>
                    <a:bodyPr/>
                    <a:lstStyle/>
                    <a:p>
                      <a:r>
                        <a:rPr lang="en-US" sz="1400" b="1" baseline="0" dirty="0" smtClean="0"/>
                        <a:t>Vicki J. Weakley</a:t>
                      </a:r>
                    </a:p>
                    <a:p>
                      <a:r>
                        <a:rPr lang="en-US" sz="1400" b="0" baseline="0" dirty="0" smtClean="0"/>
                        <a:t>Accomack County Department of Social Services</a:t>
                      </a:r>
                    </a:p>
                    <a:p>
                      <a:endParaRPr lang="en-US" sz="1400" b="0" baseline="0" dirty="0" smtClean="0"/>
                    </a:p>
                  </a:txBody>
                  <a:tcPr>
                    <a:solidFill>
                      <a:schemeClr val="tx1"/>
                    </a:solidFill>
                  </a:tcPr>
                </a:tc>
              </a:tr>
            </a:tbl>
          </a:graphicData>
        </a:graphic>
      </p:graphicFrame>
      <p:sp>
        <p:nvSpPr>
          <p:cNvPr id="8" name="Rectangle 7"/>
          <p:cNvSpPr/>
          <p:nvPr/>
        </p:nvSpPr>
        <p:spPr>
          <a:xfrm>
            <a:off x="264693" y="174403"/>
            <a:ext cx="4647775" cy="2759794"/>
          </a:xfrm>
          <a:prstGeom prst="rect">
            <a:avLst/>
          </a:prstGeom>
        </p:spPr>
        <p:txBody>
          <a:bodyPr wrap="square">
            <a:spAutoFit/>
          </a:bodyPr>
          <a:lstStyle/>
          <a:p>
            <a:pPr marR="685800">
              <a:lnSpc>
                <a:spcPct val="107000"/>
              </a:lnSpc>
              <a:spcBef>
                <a:spcPts val="0"/>
              </a:spcBef>
              <a:spcAft>
                <a:spcPts val="0"/>
              </a:spcAft>
              <a:tabLst>
                <a:tab pos="5257800" algn="r"/>
              </a:tabLst>
            </a:pPr>
            <a:r>
              <a:rPr lang="en-US" sz="54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Executive </a:t>
            </a:r>
            <a:r>
              <a:rPr lang="en-US" sz="54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Committee</a:t>
            </a:r>
          </a:p>
          <a:p>
            <a:pPr marR="685800">
              <a:lnSpc>
                <a:spcPct val="107000"/>
              </a:lnSpc>
              <a:spcBef>
                <a:spcPts val="0"/>
              </a:spcBef>
              <a:spcAft>
                <a:spcPts val="0"/>
              </a:spcAft>
              <a:tabLst>
                <a:tab pos="5257800" algn="r"/>
              </a:tabLst>
            </a:pPr>
            <a:r>
              <a:rPr lang="en-US" sz="5400" dirty="0" smtClean="0">
                <a:solidFill>
                  <a:schemeClr val="bg1"/>
                </a:solidFill>
                <a:effectLst/>
                <a:latin typeface="Calibri" panose="020F0502020204030204" pitchFamily="34" charset="0"/>
                <a:ea typeface="BatangChe" panose="02030609000101010101" pitchFamily="49" charset="-127"/>
                <a:cs typeface="Times New Roman" panose="02020603050405020304" pitchFamily="18" charset="0"/>
              </a:rPr>
              <a:t>Partners</a:t>
            </a:r>
            <a:endPar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79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179" y="1639270"/>
            <a:ext cx="5738559" cy="2677656"/>
          </a:xfrm>
          <a:prstGeom prst="rect">
            <a:avLst/>
          </a:prstGeom>
        </p:spPr>
        <p:txBody>
          <a:bodyPr wrap="none">
            <a:spAutoFit/>
          </a:bodyPr>
          <a:lstStyle/>
          <a:p>
            <a:endParaRPr lang="en-US" sz="72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r>
              <a:rPr lang="en-US" sz="48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Food Access &amp; Equity </a:t>
            </a:r>
          </a:p>
          <a:p>
            <a:r>
              <a:rPr lang="en-US" sz="48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Group</a:t>
            </a:r>
            <a:endParaRPr lang="en-US" sz="4800" b="1" dirty="0">
              <a:solidFill>
                <a:schemeClr val="bg1"/>
              </a:solidFill>
            </a:endParaRPr>
          </a:p>
        </p:txBody>
      </p:sp>
      <p:pic>
        <p:nvPicPr>
          <p:cNvPr id="3" name="Picture 2" descr="C:\Users\epudney\Documents\ESHC\Food Access and Equity\cape charles FM donations pics\CapeCharlesFoodPantry.Veg.Donations.Table.9.14.16.jpg"/>
          <p:cNvPicPr/>
          <p:nvPr/>
        </p:nvPicPr>
        <p:blipFill rotWithShape="1">
          <a:blip r:embed="rId3" cstate="print">
            <a:extLst>
              <a:ext uri="{28A0092B-C50C-407E-A947-70E740481C1C}">
                <a14:useLocalDpi xmlns:a14="http://schemas.microsoft.com/office/drawing/2010/main" val="0"/>
              </a:ext>
            </a:extLst>
          </a:blip>
          <a:srcRect t="11068" b="4614"/>
          <a:stretch/>
        </p:blipFill>
        <p:spPr bwMode="auto">
          <a:xfrm>
            <a:off x="789716" y="481678"/>
            <a:ext cx="4464685" cy="211836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TextBox 4"/>
          <p:cNvSpPr txBox="1"/>
          <p:nvPr/>
        </p:nvSpPr>
        <p:spPr>
          <a:xfrm>
            <a:off x="6052492" y="992939"/>
            <a:ext cx="6079787" cy="1107996"/>
          </a:xfrm>
          <a:prstGeom prst="rect">
            <a:avLst/>
          </a:prstGeom>
          <a:noFill/>
        </p:spPr>
        <p:txBody>
          <a:bodyPr wrap="square" rtlCol="0">
            <a:spAutoFit/>
          </a:bodyPr>
          <a:lstStyle/>
          <a:p>
            <a:pPr>
              <a:tabLst>
                <a:tab pos="1031875" algn="l"/>
              </a:tabLst>
            </a:pPr>
            <a:r>
              <a:rPr lang="en-US" sz="2400" b="1" dirty="0" smtClean="0">
                <a:solidFill>
                  <a:schemeClr val="bg1"/>
                </a:solidFill>
                <a:latin typeface="Calibri" panose="020F0502020204030204" pitchFamily="34" charset="0"/>
              </a:rPr>
              <a:t>Chair	</a:t>
            </a:r>
            <a:r>
              <a:rPr lang="en-US" sz="2400" dirty="0" smtClean="0">
                <a:solidFill>
                  <a:schemeClr val="bg1"/>
                </a:solidFill>
                <a:latin typeface="Calibri" panose="020F0502020204030204" pitchFamily="34" charset="0"/>
              </a:rPr>
              <a:t>  </a:t>
            </a:r>
            <a:endParaRPr lang="en-US" sz="2400" dirty="0" smtClean="0">
              <a:solidFill>
                <a:schemeClr val="bg1"/>
              </a:solidFill>
              <a:latin typeface="Calibri" panose="020F0502020204030204" pitchFamily="34" charset="0"/>
            </a:endParaRPr>
          </a:p>
          <a:p>
            <a:pPr>
              <a:tabLst>
                <a:tab pos="1031875" algn="l"/>
              </a:tabLst>
            </a:pPr>
            <a:r>
              <a:rPr lang="en-US" sz="2400" b="1" dirty="0" smtClean="0">
                <a:solidFill>
                  <a:schemeClr val="bg1"/>
                </a:solidFill>
                <a:latin typeface="Calibri" panose="020F0502020204030204" pitchFamily="34" charset="0"/>
              </a:rPr>
              <a:t>Ellen </a:t>
            </a:r>
            <a:r>
              <a:rPr lang="en-US" sz="2400" b="1" dirty="0" smtClean="0">
                <a:solidFill>
                  <a:schemeClr val="bg1"/>
                </a:solidFill>
                <a:latin typeface="Calibri" panose="020F0502020204030204" pitchFamily="34" charset="0"/>
              </a:rPr>
              <a:t>Pudney</a:t>
            </a:r>
            <a:r>
              <a:rPr lang="en-US" sz="2400" dirty="0" smtClean="0">
                <a:solidFill>
                  <a:schemeClr val="bg1"/>
                </a:solidFill>
                <a:latin typeface="Calibri" panose="020F0502020204030204" pitchFamily="34" charset="0"/>
              </a:rPr>
              <a:t>, Virginia Cooperative Extension</a:t>
            </a:r>
          </a:p>
          <a:p>
            <a:endParaRPr lang="en-US" dirty="0"/>
          </a:p>
        </p:txBody>
      </p:sp>
      <p:sp>
        <p:nvSpPr>
          <p:cNvPr id="6" name="Slide Number Placeholder 5"/>
          <p:cNvSpPr>
            <a:spLocks noGrp="1"/>
          </p:cNvSpPr>
          <p:nvPr>
            <p:ph type="sldNum" sz="quarter" idx="12"/>
          </p:nvPr>
        </p:nvSpPr>
        <p:spPr/>
        <p:txBody>
          <a:bodyPr/>
          <a:lstStyle/>
          <a:p>
            <a:fld id="{57D4076E-451C-45AD-87E7-26F12CEA90AA}" type="slidenum">
              <a:rPr lang="en-US" smtClean="0"/>
              <a:t>17</a:t>
            </a:fld>
            <a:endParaRPr lang="en-US"/>
          </a:p>
        </p:txBody>
      </p:sp>
    </p:spTree>
    <p:extLst>
      <p:ext uri="{BB962C8B-B14F-4D97-AF65-F5344CB8AC3E}">
        <p14:creationId xmlns:p14="http://schemas.microsoft.com/office/powerpoint/2010/main" val="135901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898" y="199577"/>
            <a:ext cx="3637085" cy="5632311"/>
          </a:xfrm>
          <a:prstGeom prst="rect">
            <a:avLst/>
          </a:prstGeom>
        </p:spPr>
        <p:txBody>
          <a:bodyPr wrap="square">
            <a:spAutoFit/>
          </a:bodyPr>
          <a:lstStyle/>
          <a:p>
            <a:r>
              <a:rPr lang="en-US" sz="72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Food Access &amp; Equity </a:t>
            </a:r>
          </a:p>
          <a:p>
            <a:r>
              <a:rPr lang="en-US" sz="72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Group</a:t>
            </a:r>
            <a:endParaRPr lang="en-US" sz="72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6" name="TextBox 5"/>
          <p:cNvSpPr txBox="1"/>
          <p:nvPr/>
        </p:nvSpPr>
        <p:spPr>
          <a:xfrm>
            <a:off x="4465983" y="560212"/>
            <a:ext cx="7381461" cy="5632311"/>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rPr>
              <a:t>Accomplishments</a:t>
            </a: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Created a new system to manage &amp; donate unsold produce from farmers’ markets to food pantries resulting in an addition 228 lbs. of donated produce over 3 months</a:t>
            </a: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In partnership with Eastern Shore Rural Health System, Inc.’s pediatrics team, working to add a food insecurity assessment to patient intake forms</a:t>
            </a: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Both Onancock &amp; Cape Charles Farmers’ Markets have applied for incentive funds for patrons using SNAP/EBT benefits at their markets</a:t>
            </a:r>
          </a:p>
          <a:p>
            <a:endParaRPr lang="en-US" sz="24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400" b="1" dirty="0" smtClean="0">
                <a:solidFill>
                  <a:schemeClr val="bg1"/>
                </a:solidFill>
                <a:latin typeface="Calibri" panose="020F0502020204030204" pitchFamily="34" charset="0"/>
              </a:rPr>
              <a:t>Funding</a:t>
            </a:r>
            <a:r>
              <a:rPr lang="en-US" sz="2400" dirty="0" smtClean="0">
                <a:solidFill>
                  <a:schemeClr val="bg1"/>
                </a:solidFill>
                <a:latin typeface="Calibri" panose="020F0502020204030204" pitchFamily="34" charset="0"/>
              </a:rPr>
              <a:t>:  None currently</a:t>
            </a:r>
          </a:p>
          <a:p>
            <a:pPr marL="285750" indent="-285750">
              <a:buFont typeface="Arial" panose="020B0604020202020204" pitchFamily="34" charset="0"/>
              <a:buChar char="•"/>
            </a:pPr>
            <a:endParaRPr lang="en-US" sz="24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400" b="1" dirty="0" smtClean="0">
                <a:solidFill>
                  <a:schemeClr val="bg1"/>
                </a:solidFill>
                <a:latin typeface="Calibri" panose="020F0502020204030204" pitchFamily="34" charset="0"/>
              </a:rPr>
              <a:t>Lead Agency</a:t>
            </a:r>
            <a:r>
              <a:rPr lang="en-US" sz="2400" dirty="0" smtClean="0">
                <a:solidFill>
                  <a:schemeClr val="bg1"/>
                </a:solidFill>
                <a:latin typeface="Calibri" panose="020F0502020204030204" pitchFamily="34" charset="0"/>
              </a:rPr>
              <a:t>: Virginia Cooperative Extension</a:t>
            </a:r>
            <a:endParaRPr lang="en-US" sz="2400" dirty="0">
              <a:solidFill>
                <a:schemeClr val="bg1"/>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57D4076E-451C-45AD-87E7-26F12CEA90AA}" type="slidenum">
              <a:rPr lang="en-US" smtClean="0"/>
              <a:t>18</a:t>
            </a:fld>
            <a:endParaRPr lang="en-US"/>
          </a:p>
        </p:txBody>
      </p:sp>
    </p:spTree>
    <p:extLst>
      <p:ext uri="{BB962C8B-B14F-4D97-AF65-F5344CB8AC3E}">
        <p14:creationId xmlns:p14="http://schemas.microsoft.com/office/powerpoint/2010/main" val="29804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787" y="685960"/>
            <a:ext cx="3191868" cy="2308324"/>
          </a:xfrm>
          <a:prstGeom prst="rect">
            <a:avLst/>
          </a:prstGeom>
        </p:spPr>
        <p:txBody>
          <a:bodyPr wrap="square">
            <a:spAutoFit/>
          </a:bodyPr>
          <a:lstStyle/>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Food Access &amp; Equity </a:t>
            </a:r>
          </a:p>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Group</a:t>
            </a:r>
          </a:p>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Partners</a:t>
            </a:r>
            <a:endParaRPr lang="en-US" sz="36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Rectangle 4"/>
          <p:cNvSpPr/>
          <p:nvPr/>
        </p:nvSpPr>
        <p:spPr>
          <a:xfrm>
            <a:off x="4225046" y="754128"/>
            <a:ext cx="7438417" cy="4785156"/>
          </a:xfrm>
          <a:prstGeom prst="rect">
            <a:avLst/>
          </a:prstGeom>
        </p:spPr>
        <p:txBody>
          <a:bodyPr wrap="square">
            <a:spAutoFit/>
          </a:bodyPr>
          <a:lstStyle/>
          <a:p>
            <a:pPr>
              <a:lnSpc>
                <a:spcPct val="107000"/>
              </a:lnSpc>
              <a:tabLst>
                <a:tab pos="5257800" algn="r"/>
              </a:tabLst>
            </a:pPr>
            <a:r>
              <a:rPr lang="en-US" sz="2000" b="1" dirty="0" smtClean="0">
                <a:solidFill>
                  <a:schemeClr val="bg1"/>
                </a:solidFill>
                <a:latin typeface="Calibri" panose="020F0502020204030204" pitchFamily="34" charset="0"/>
              </a:rPr>
              <a:t>Work Group Partners</a:t>
            </a:r>
          </a:p>
          <a:p>
            <a:pPr>
              <a:lnSpc>
                <a:spcPct val="107000"/>
              </a:lnSpc>
              <a:tabLst>
                <a:tab pos="5257800" algn="r"/>
              </a:tabLst>
            </a:pPr>
            <a:endParaRPr lang="en-US" sz="500" b="1" dirty="0" smtClean="0">
              <a:solidFill>
                <a:schemeClr val="bg1"/>
              </a:solidFill>
              <a:latin typeface="Calibri" panose="020F0502020204030204" pitchFamily="34" charset="0"/>
            </a:endParaRPr>
          </a:p>
          <a:p>
            <a:pPr>
              <a:lnSpc>
                <a:spcPct val="107000"/>
              </a:lnSpc>
              <a:tabLst>
                <a:tab pos="5257800" algn="r"/>
              </a:tabLst>
            </a:pPr>
            <a:r>
              <a:rPr lang="en-US" sz="2000" b="1" dirty="0" smtClean="0">
                <a:solidFill>
                  <a:schemeClr val="bg1"/>
                </a:solidFill>
                <a:latin typeface="Calibri" panose="020F0502020204030204" pitchFamily="34" charset="0"/>
              </a:rPr>
              <a:t>Ellen </a:t>
            </a:r>
            <a:r>
              <a:rPr lang="en-US" sz="2000" b="1" dirty="0">
                <a:solidFill>
                  <a:schemeClr val="bg1"/>
                </a:solidFill>
                <a:latin typeface="Calibri" panose="020F0502020204030204" pitchFamily="34" charset="0"/>
              </a:rPr>
              <a:t>Pudney</a:t>
            </a:r>
            <a:r>
              <a:rPr lang="en-US" sz="2000" dirty="0">
                <a:solidFill>
                  <a:schemeClr val="bg1"/>
                </a:solidFill>
                <a:latin typeface="Calibri" panose="020F0502020204030204" pitchFamily="34" charset="0"/>
              </a:rPr>
              <a:t>, Virginia Cooperative Extension, </a:t>
            </a:r>
            <a:r>
              <a:rPr lang="en-US" sz="2000" dirty="0" smtClean="0">
                <a:solidFill>
                  <a:schemeClr val="bg1"/>
                </a:solidFill>
                <a:latin typeface="Calibri" panose="020F0502020204030204" pitchFamily="34" charset="0"/>
              </a:rPr>
              <a:t>Chair</a:t>
            </a:r>
          </a:p>
          <a:p>
            <a:pPr>
              <a:lnSpc>
                <a:spcPct val="107000"/>
              </a:lnSpc>
              <a:tabLst>
                <a:tab pos="5257800" algn="r"/>
              </a:tabLst>
            </a:pPr>
            <a:r>
              <a:rPr lang="en-US" sz="2000" b="1" dirty="0" smtClean="0">
                <a:solidFill>
                  <a:schemeClr val="bg1"/>
                </a:solidFill>
                <a:latin typeface="Calibri" panose="020F0502020204030204" pitchFamily="34" charset="0"/>
              </a:rPr>
              <a:t>Barb </a:t>
            </a:r>
            <a:r>
              <a:rPr lang="en-US" sz="2000" b="1" dirty="0">
                <a:solidFill>
                  <a:schemeClr val="bg1"/>
                </a:solidFill>
                <a:latin typeface="Calibri" panose="020F0502020204030204" pitchFamily="34" charset="0"/>
              </a:rPr>
              <a:t>O’Hare</a:t>
            </a:r>
            <a:r>
              <a:rPr lang="en-US" sz="2000" dirty="0">
                <a:solidFill>
                  <a:schemeClr val="bg1"/>
                </a:solidFill>
                <a:latin typeface="Calibri" panose="020F0502020204030204" pitchFamily="34" charset="0"/>
              </a:rPr>
              <a:t>, Cape Charles Farmer’s </a:t>
            </a:r>
            <a:r>
              <a:rPr lang="en-US" sz="2000" dirty="0" smtClean="0">
                <a:solidFill>
                  <a:schemeClr val="bg1"/>
                </a:solidFill>
                <a:latin typeface="Calibri" panose="020F0502020204030204" pitchFamily="34" charset="0"/>
              </a:rPr>
              <a:t>Market</a:t>
            </a:r>
          </a:p>
          <a:p>
            <a:pPr>
              <a:lnSpc>
                <a:spcPct val="107000"/>
              </a:lnSpc>
              <a:tabLst>
                <a:tab pos="5257800" algn="r"/>
              </a:tabLst>
            </a:pPr>
            <a:r>
              <a:rPr lang="en-US" sz="2000" b="1" dirty="0" smtClean="0">
                <a:solidFill>
                  <a:schemeClr val="bg1"/>
                </a:solidFill>
                <a:latin typeface="Calibri" panose="020F0502020204030204" pitchFamily="34" charset="0"/>
              </a:rPr>
              <a:t>Bill </a:t>
            </a:r>
            <a:r>
              <a:rPr lang="en-US" sz="2000" b="1" dirty="0">
                <a:solidFill>
                  <a:schemeClr val="bg1"/>
                </a:solidFill>
                <a:latin typeface="Calibri" panose="020F0502020204030204" pitchFamily="34" charset="0"/>
              </a:rPr>
              <a:t>O’Hare</a:t>
            </a: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O’Hare </a:t>
            </a:r>
            <a:r>
              <a:rPr lang="en-US" sz="2000" dirty="0">
                <a:solidFill>
                  <a:schemeClr val="bg1"/>
                </a:solidFill>
                <a:latin typeface="Calibri" panose="020F0502020204030204" pitchFamily="34" charset="0"/>
              </a:rPr>
              <a:t>Data and Demographic Services, </a:t>
            </a:r>
            <a:r>
              <a:rPr lang="en-US" sz="2000" dirty="0" smtClean="0">
                <a:solidFill>
                  <a:schemeClr val="bg1"/>
                </a:solidFill>
                <a:latin typeface="Calibri" panose="020F0502020204030204" pitchFamily="34" charset="0"/>
              </a:rPr>
              <a:t>LLC </a:t>
            </a:r>
          </a:p>
          <a:p>
            <a:pPr>
              <a:lnSpc>
                <a:spcPct val="107000"/>
              </a:lnSpc>
              <a:tabLst>
                <a:tab pos="5257800" algn="r"/>
              </a:tabLst>
            </a:pPr>
            <a:r>
              <a:rPr lang="en-US" sz="2000" b="1" dirty="0" smtClean="0">
                <a:solidFill>
                  <a:schemeClr val="bg1"/>
                </a:solidFill>
                <a:latin typeface="Calibri" panose="020F0502020204030204" pitchFamily="34" charset="0"/>
              </a:rPr>
              <a:t>Stewart </a:t>
            </a:r>
            <a:r>
              <a:rPr lang="en-US" sz="2000" b="1" dirty="0">
                <a:solidFill>
                  <a:schemeClr val="bg1"/>
                </a:solidFill>
                <a:latin typeface="Calibri" panose="020F0502020204030204" pitchFamily="34" charset="0"/>
              </a:rPr>
              <a:t>Lundy</a:t>
            </a:r>
            <a:r>
              <a:rPr lang="en-US" sz="2000" dirty="0">
                <a:solidFill>
                  <a:schemeClr val="bg1"/>
                </a:solidFill>
                <a:latin typeface="Calibri" panose="020F0502020204030204" pitchFamily="34" charset="0"/>
              </a:rPr>
              <a:t>, Perennial Roots Farm </a:t>
            </a:r>
            <a:endParaRPr lang="en-US" sz="2000" dirty="0" smtClean="0">
              <a:solidFill>
                <a:schemeClr val="bg1"/>
              </a:solidFill>
              <a:latin typeface="Calibri" panose="020F0502020204030204" pitchFamily="34" charset="0"/>
            </a:endParaRPr>
          </a:p>
          <a:p>
            <a:pPr>
              <a:lnSpc>
                <a:spcPct val="107000"/>
              </a:lnSpc>
              <a:tabLst>
                <a:tab pos="5257800" algn="r"/>
              </a:tabLst>
            </a:pPr>
            <a:r>
              <a:rPr lang="en-US" sz="2000" b="1" dirty="0" smtClean="0">
                <a:solidFill>
                  <a:schemeClr val="bg1"/>
                </a:solidFill>
                <a:latin typeface="Calibri" panose="020F0502020204030204" pitchFamily="34" charset="0"/>
              </a:rPr>
              <a:t>Haydon </a:t>
            </a:r>
            <a:r>
              <a:rPr lang="en-US" sz="2000" b="1" dirty="0">
                <a:solidFill>
                  <a:schemeClr val="bg1"/>
                </a:solidFill>
                <a:latin typeface="Calibri" panose="020F0502020204030204" pitchFamily="34" charset="0"/>
              </a:rPr>
              <a:t>Rochester</a:t>
            </a:r>
            <a:r>
              <a:rPr lang="en-US" sz="2000" dirty="0">
                <a:solidFill>
                  <a:schemeClr val="bg1"/>
                </a:solidFill>
                <a:latin typeface="Calibri" panose="020F0502020204030204" pitchFamily="34" charset="0"/>
              </a:rPr>
              <a:t>, The Onancock </a:t>
            </a:r>
            <a:r>
              <a:rPr lang="en-US" sz="2000" dirty="0" smtClean="0">
                <a:solidFill>
                  <a:schemeClr val="bg1"/>
                </a:solidFill>
                <a:latin typeface="Calibri" panose="020F0502020204030204" pitchFamily="34" charset="0"/>
              </a:rPr>
              <a:t>Market</a:t>
            </a:r>
          </a:p>
          <a:p>
            <a:pPr>
              <a:lnSpc>
                <a:spcPct val="107000"/>
              </a:lnSpc>
              <a:tabLst>
                <a:tab pos="5257800" algn="r"/>
              </a:tabLst>
            </a:pPr>
            <a:r>
              <a:rPr lang="en-US" sz="2000" b="1" dirty="0" smtClean="0">
                <a:solidFill>
                  <a:schemeClr val="bg1"/>
                </a:solidFill>
                <a:latin typeface="Calibri" panose="020F0502020204030204" pitchFamily="34" charset="0"/>
              </a:rPr>
              <a:t>Charmin </a:t>
            </a:r>
            <a:r>
              <a:rPr lang="en-US" sz="2000" b="1" dirty="0">
                <a:solidFill>
                  <a:schemeClr val="bg1"/>
                </a:solidFill>
                <a:latin typeface="Calibri" panose="020F0502020204030204" pitchFamily="34" charset="0"/>
              </a:rPr>
              <a:t>Horton</a:t>
            </a:r>
            <a:r>
              <a:rPr lang="en-US" sz="2000" dirty="0">
                <a:solidFill>
                  <a:schemeClr val="bg1"/>
                </a:solidFill>
                <a:latin typeface="Calibri" panose="020F0502020204030204" pitchFamily="34" charset="0"/>
              </a:rPr>
              <a:t>, Foodbank of Southeastern Virginia </a:t>
            </a:r>
            <a:r>
              <a:rPr lang="en-US" sz="2000" dirty="0" smtClean="0">
                <a:solidFill>
                  <a:schemeClr val="bg1"/>
                </a:solidFill>
                <a:latin typeface="Calibri" panose="020F0502020204030204" pitchFamily="34" charset="0"/>
              </a:rPr>
              <a:t>&amp; </a:t>
            </a:r>
            <a:r>
              <a:rPr lang="en-US" sz="2000" dirty="0">
                <a:solidFill>
                  <a:schemeClr val="bg1"/>
                </a:solidFill>
                <a:latin typeface="Calibri" panose="020F0502020204030204" pitchFamily="34" charset="0"/>
              </a:rPr>
              <a:t>the Eastern Shore </a:t>
            </a:r>
            <a:endParaRPr lang="en-US" sz="2000" dirty="0" smtClean="0">
              <a:solidFill>
                <a:schemeClr val="bg1"/>
              </a:solidFill>
              <a:latin typeface="Calibri" panose="020F0502020204030204" pitchFamily="34" charset="0"/>
            </a:endParaRPr>
          </a:p>
          <a:p>
            <a:pPr>
              <a:lnSpc>
                <a:spcPct val="107000"/>
              </a:lnSpc>
              <a:tabLst>
                <a:tab pos="5257800" algn="r"/>
              </a:tabLst>
            </a:pPr>
            <a:r>
              <a:rPr lang="en-US" sz="2000" b="1" dirty="0" smtClean="0">
                <a:solidFill>
                  <a:schemeClr val="bg1"/>
                </a:solidFill>
                <a:latin typeface="Calibri" panose="020F0502020204030204" pitchFamily="34" charset="0"/>
              </a:rPr>
              <a:t>Keisha </a:t>
            </a:r>
            <a:r>
              <a:rPr lang="en-US" sz="2000" b="1" dirty="0">
                <a:solidFill>
                  <a:schemeClr val="bg1"/>
                </a:solidFill>
                <a:latin typeface="Calibri" panose="020F0502020204030204" pitchFamily="34" charset="0"/>
              </a:rPr>
              <a:t>Elmandorf</a:t>
            </a:r>
            <a:r>
              <a:rPr lang="en-US" sz="2000" dirty="0">
                <a:solidFill>
                  <a:schemeClr val="bg1"/>
                </a:solidFill>
                <a:latin typeface="Calibri" panose="020F0502020204030204" pitchFamily="34" charset="0"/>
              </a:rPr>
              <a:t>, Virginia Cooperative </a:t>
            </a:r>
            <a:r>
              <a:rPr lang="en-US" sz="2000" dirty="0" smtClean="0">
                <a:solidFill>
                  <a:schemeClr val="bg1"/>
                </a:solidFill>
                <a:latin typeface="Calibri" panose="020F0502020204030204" pitchFamily="34" charset="0"/>
              </a:rPr>
              <a:t>Extension</a:t>
            </a:r>
          </a:p>
          <a:p>
            <a:pPr>
              <a:lnSpc>
                <a:spcPct val="107000"/>
              </a:lnSpc>
              <a:tabLst>
                <a:tab pos="5257800" algn="r"/>
              </a:tabLst>
            </a:pPr>
            <a:r>
              <a:rPr lang="en-US" sz="2000" b="1" dirty="0" smtClean="0">
                <a:solidFill>
                  <a:schemeClr val="bg1"/>
                </a:solidFill>
                <a:latin typeface="Calibri" panose="020F0502020204030204" pitchFamily="34" charset="0"/>
              </a:rPr>
              <a:t>Joani </a:t>
            </a:r>
            <a:r>
              <a:rPr lang="en-US" sz="2000" b="1" dirty="0">
                <a:solidFill>
                  <a:schemeClr val="bg1"/>
                </a:solidFill>
                <a:latin typeface="Calibri" panose="020F0502020204030204" pitchFamily="34" charset="0"/>
              </a:rPr>
              <a:t>Donohoe</a:t>
            </a:r>
            <a:r>
              <a:rPr lang="en-US" sz="2000" dirty="0">
                <a:solidFill>
                  <a:schemeClr val="bg1"/>
                </a:solidFill>
                <a:latin typeface="Calibri" panose="020F0502020204030204" pitchFamily="34" charset="0"/>
              </a:rPr>
              <a:t>, Eastern Shore Health District </a:t>
            </a:r>
            <a:endParaRPr lang="en-US" sz="2000" dirty="0" smtClean="0">
              <a:solidFill>
                <a:schemeClr val="bg1"/>
              </a:solidFill>
              <a:latin typeface="Calibri" panose="020F0502020204030204" pitchFamily="34" charset="0"/>
            </a:endParaRPr>
          </a:p>
          <a:p>
            <a:pPr>
              <a:lnSpc>
                <a:spcPct val="107000"/>
              </a:lnSpc>
              <a:tabLst>
                <a:tab pos="5257800" algn="r"/>
              </a:tabLst>
            </a:pPr>
            <a:r>
              <a:rPr lang="en-US" sz="2000" b="1" dirty="0" smtClean="0">
                <a:solidFill>
                  <a:schemeClr val="bg1"/>
                </a:solidFill>
                <a:latin typeface="Calibri" panose="020F0502020204030204" pitchFamily="34" charset="0"/>
              </a:rPr>
              <a:t>Patti </a:t>
            </a:r>
            <a:r>
              <a:rPr lang="en-US" sz="2000" b="1" dirty="0">
                <a:solidFill>
                  <a:schemeClr val="bg1"/>
                </a:solidFill>
                <a:latin typeface="Calibri" panose="020F0502020204030204" pitchFamily="34" charset="0"/>
              </a:rPr>
              <a:t>Kiger</a:t>
            </a:r>
            <a:r>
              <a:rPr lang="en-US" sz="2000" dirty="0">
                <a:solidFill>
                  <a:schemeClr val="bg1"/>
                </a:solidFill>
                <a:latin typeface="Calibri" panose="020F0502020204030204" pitchFamily="34" charset="0"/>
              </a:rPr>
              <a:t>, Eastern Virginia Medical School </a:t>
            </a:r>
            <a:endParaRPr lang="en-US" sz="2000" dirty="0" smtClean="0">
              <a:solidFill>
                <a:schemeClr val="bg1"/>
              </a:solidFill>
              <a:latin typeface="Calibri" panose="020F0502020204030204" pitchFamily="34" charset="0"/>
            </a:endParaRPr>
          </a:p>
          <a:p>
            <a:pPr>
              <a:lnSpc>
                <a:spcPct val="107000"/>
              </a:lnSpc>
              <a:tabLst>
                <a:tab pos="5257800" algn="r"/>
              </a:tabLst>
            </a:pPr>
            <a:r>
              <a:rPr lang="en-US" sz="2000" b="1" dirty="0" smtClean="0">
                <a:solidFill>
                  <a:schemeClr val="bg1"/>
                </a:solidFill>
                <a:latin typeface="Calibri" panose="020F0502020204030204" pitchFamily="34" charset="0"/>
              </a:rPr>
              <a:t>Kimb </a:t>
            </a:r>
            <a:r>
              <a:rPr lang="en-US" sz="2000" b="1" dirty="0">
                <a:solidFill>
                  <a:schemeClr val="bg1"/>
                </a:solidFill>
                <a:latin typeface="Calibri" panose="020F0502020204030204" pitchFamily="34" charset="0"/>
              </a:rPr>
              <a:t>Denny</a:t>
            </a:r>
            <a:r>
              <a:rPr lang="en-US" sz="2000" dirty="0">
                <a:solidFill>
                  <a:schemeClr val="bg1"/>
                </a:solidFill>
                <a:latin typeface="Calibri" panose="020F0502020204030204" pitchFamily="34" charset="0"/>
              </a:rPr>
              <a:t>, Cape Charles Farmer’s </a:t>
            </a:r>
            <a:r>
              <a:rPr lang="en-US" sz="2000" dirty="0" smtClean="0">
                <a:solidFill>
                  <a:schemeClr val="bg1"/>
                </a:solidFill>
                <a:latin typeface="Calibri" panose="020F0502020204030204" pitchFamily="34" charset="0"/>
              </a:rPr>
              <a:t>Market</a:t>
            </a:r>
          </a:p>
          <a:p>
            <a:pPr>
              <a:lnSpc>
                <a:spcPct val="107000"/>
              </a:lnSpc>
              <a:tabLst>
                <a:tab pos="5257800" algn="r"/>
              </a:tabLst>
            </a:pPr>
            <a:r>
              <a:rPr lang="en-US" sz="2000" b="1" dirty="0" smtClean="0">
                <a:solidFill>
                  <a:schemeClr val="bg1"/>
                </a:solidFill>
                <a:latin typeface="Calibri" panose="020F0502020204030204" pitchFamily="34" charset="0"/>
              </a:rPr>
              <a:t>Wayne </a:t>
            </a:r>
            <a:r>
              <a:rPr lang="en-US" sz="2000" b="1" dirty="0">
                <a:solidFill>
                  <a:schemeClr val="bg1"/>
                </a:solidFill>
                <a:latin typeface="Calibri" panose="020F0502020204030204" pitchFamily="34" charset="0"/>
              </a:rPr>
              <a:t>Burton</a:t>
            </a:r>
            <a:r>
              <a:rPr lang="en-US" sz="2000" dirty="0">
                <a:solidFill>
                  <a:schemeClr val="bg1"/>
                </a:solidFill>
                <a:latin typeface="Calibri" panose="020F0502020204030204" pitchFamily="34" charset="0"/>
              </a:rPr>
              <a:t>, Accomack </a:t>
            </a:r>
            <a:r>
              <a:rPr lang="en-US" sz="2000" dirty="0" smtClean="0">
                <a:solidFill>
                  <a:schemeClr val="bg1"/>
                </a:solidFill>
                <a:latin typeface="Calibri" panose="020F0502020204030204" pitchFamily="34" charset="0"/>
              </a:rPr>
              <a:t>Department of Parks </a:t>
            </a:r>
            <a:r>
              <a:rPr lang="en-US" sz="2000" dirty="0">
                <a:solidFill>
                  <a:schemeClr val="bg1"/>
                </a:solidFill>
                <a:latin typeface="Calibri" panose="020F0502020204030204" pitchFamily="34" charset="0"/>
              </a:rPr>
              <a:t>and </a:t>
            </a:r>
            <a:r>
              <a:rPr lang="en-US" sz="2000" dirty="0" smtClean="0">
                <a:solidFill>
                  <a:schemeClr val="bg1"/>
                </a:solidFill>
                <a:latin typeface="Calibri" panose="020F0502020204030204" pitchFamily="34" charset="0"/>
              </a:rPr>
              <a:t>Recreation</a:t>
            </a:r>
          </a:p>
          <a:p>
            <a:pPr marR="685800">
              <a:lnSpc>
                <a:spcPct val="107000"/>
              </a:lnSpc>
              <a:tabLst>
                <a:tab pos="5257800" algn="r"/>
              </a:tabLst>
            </a:pPr>
            <a:r>
              <a:rPr lang="en-US" sz="2000" b="1" dirty="0" smtClean="0">
                <a:solidFill>
                  <a:schemeClr val="bg1"/>
                </a:solidFill>
                <a:latin typeface="Calibri" panose="020F0502020204030204" pitchFamily="34" charset="0"/>
              </a:rPr>
              <a:t>Sandy </a:t>
            </a:r>
            <a:r>
              <a:rPr lang="en-US" sz="2000" b="1" dirty="0">
                <a:solidFill>
                  <a:schemeClr val="bg1"/>
                </a:solidFill>
                <a:latin typeface="Calibri" panose="020F0502020204030204" pitchFamily="34" charset="0"/>
              </a:rPr>
              <a:t>Beerends</a:t>
            </a:r>
            <a:r>
              <a:rPr lang="en-US" sz="2000" dirty="0">
                <a:solidFill>
                  <a:schemeClr val="bg1"/>
                </a:solidFill>
                <a:latin typeface="Calibri" panose="020F0502020204030204" pitchFamily="34" charset="0"/>
              </a:rPr>
              <a:t>, Retired Physical Therapist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7D4076E-451C-45AD-87E7-26F12CEA90AA}" type="slidenum">
              <a:rPr lang="en-US" smtClean="0"/>
              <a:t>19</a:t>
            </a:fld>
            <a:endParaRPr lang="en-US"/>
          </a:p>
        </p:txBody>
      </p:sp>
    </p:spTree>
    <p:extLst>
      <p:ext uri="{BB962C8B-B14F-4D97-AF65-F5344CB8AC3E}">
        <p14:creationId xmlns:p14="http://schemas.microsoft.com/office/powerpoint/2010/main" val="200936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71857"/>
            <a:ext cx="10446850" cy="1507067"/>
          </a:xfrm>
        </p:spPr>
        <p:txBody>
          <a:bodyPr/>
          <a:lstStyle/>
          <a:p>
            <a:r>
              <a:rPr lang="en-US" dirty="0" smtClean="0"/>
              <a:t>Grow ● Thrive ● be productive ● Achieve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212" y="633046"/>
            <a:ext cx="3006969" cy="300696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521571"/>
            <a:ext cx="2986964" cy="1025441"/>
          </a:xfrm>
          <a:prstGeom prst="rect">
            <a:avLst/>
          </a:prstGeom>
        </p:spPr>
      </p:pic>
      <p:sp>
        <p:nvSpPr>
          <p:cNvPr id="7" name="Slide Number Placeholder 6"/>
          <p:cNvSpPr>
            <a:spLocks noGrp="1"/>
          </p:cNvSpPr>
          <p:nvPr>
            <p:ph type="sldNum" sz="quarter" idx="12"/>
          </p:nvPr>
        </p:nvSpPr>
        <p:spPr/>
        <p:txBody>
          <a:bodyPr/>
          <a:lstStyle/>
          <a:p>
            <a:fld id="{57D4076E-451C-45AD-87E7-26F12CEA90AA}" type="slidenum">
              <a:rPr lang="en-US" smtClean="0"/>
              <a:t>2</a:t>
            </a:fld>
            <a:endParaRPr lang="en-US"/>
          </a:p>
        </p:txBody>
      </p:sp>
    </p:spTree>
    <p:extLst>
      <p:ext uri="{BB962C8B-B14F-4D97-AF65-F5344CB8AC3E}">
        <p14:creationId xmlns:p14="http://schemas.microsoft.com/office/powerpoint/2010/main" val="40570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898" y="3267967"/>
            <a:ext cx="9747115" cy="1569660"/>
          </a:xfrm>
          <a:prstGeom prst="rect">
            <a:avLst/>
          </a:prstGeom>
          <a:noFill/>
        </p:spPr>
        <p:txBody>
          <a:bodyPr wrap="square" rtlCol="0">
            <a:spAutoFit/>
          </a:bodyPr>
          <a:lstStyle/>
          <a:p>
            <a:r>
              <a:rPr lang="en-US" sz="4800" b="1" dirty="0">
                <a:solidFill>
                  <a:schemeClr val="bg1"/>
                </a:solidFill>
              </a:rPr>
              <a:t>Healthy Mothers &amp; Children Work Group</a:t>
            </a:r>
          </a:p>
        </p:txBody>
      </p:sp>
      <p:sp>
        <p:nvSpPr>
          <p:cNvPr id="3" name="Slide Number Placeholder 2"/>
          <p:cNvSpPr>
            <a:spLocks noGrp="1"/>
          </p:cNvSpPr>
          <p:nvPr>
            <p:ph type="sldNum" sz="quarter" idx="12"/>
          </p:nvPr>
        </p:nvSpPr>
        <p:spPr/>
        <p:txBody>
          <a:bodyPr/>
          <a:lstStyle/>
          <a:p>
            <a:fld id="{57D4076E-451C-45AD-87E7-26F12CEA90AA}" type="slidenum">
              <a:rPr lang="en-US" smtClean="0"/>
              <a:t>20</a:t>
            </a:fld>
            <a:endParaRPr lang="en-US"/>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15932" y="510498"/>
            <a:ext cx="3370538" cy="2524249"/>
          </a:xfrm>
          <a:prstGeom prst="rect">
            <a:avLst/>
          </a:prstGeom>
        </p:spPr>
      </p:pic>
      <p:sp>
        <p:nvSpPr>
          <p:cNvPr id="5" name="TextBox 4"/>
          <p:cNvSpPr txBox="1"/>
          <p:nvPr/>
        </p:nvSpPr>
        <p:spPr>
          <a:xfrm>
            <a:off x="5087001" y="1038755"/>
            <a:ext cx="6147881" cy="1200329"/>
          </a:xfrm>
          <a:prstGeom prst="rect">
            <a:avLst/>
          </a:prstGeom>
          <a:noFill/>
        </p:spPr>
        <p:txBody>
          <a:bodyPr wrap="square" rtlCol="0">
            <a:spAutoFit/>
          </a:bodyPr>
          <a:lstStyle/>
          <a:p>
            <a:pPr>
              <a:tabLst>
                <a:tab pos="1147763" algn="l"/>
              </a:tabLst>
            </a:pPr>
            <a:r>
              <a:rPr lang="en-US" sz="2400" b="1" dirty="0" smtClean="0">
                <a:solidFill>
                  <a:schemeClr val="bg1"/>
                </a:solidFill>
                <a:latin typeface="Calibri" panose="020F0502020204030204" pitchFamily="34" charset="0"/>
              </a:rPr>
              <a:t>Chair  	Joani </a:t>
            </a:r>
            <a:r>
              <a:rPr lang="en-US" sz="2400" b="1" dirty="0" smtClean="0">
                <a:solidFill>
                  <a:schemeClr val="bg1"/>
                </a:solidFill>
                <a:latin typeface="Calibri" panose="020F0502020204030204" pitchFamily="34" charset="0"/>
              </a:rPr>
              <a:t>Donohoe</a:t>
            </a:r>
          </a:p>
          <a:p>
            <a:pPr>
              <a:tabLst>
                <a:tab pos="1147763" algn="l"/>
              </a:tabLst>
            </a:pPr>
            <a:r>
              <a:rPr lang="en-US" sz="2400" b="1" dirty="0">
                <a:solidFill>
                  <a:schemeClr val="bg1"/>
                </a:solidFill>
                <a:latin typeface="Calibri" panose="020F0502020204030204" pitchFamily="34" charset="0"/>
              </a:rPr>
              <a:t>	</a:t>
            </a:r>
            <a:r>
              <a:rPr lang="en-US" sz="2400" dirty="0" smtClean="0">
                <a:solidFill>
                  <a:schemeClr val="bg1"/>
                </a:solidFill>
                <a:latin typeface="Calibri" panose="020F0502020204030204" pitchFamily="34" charset="0"/>
              </a:rPr>
              <a:t>Eastern </a:t>
            </a:r>
            <a:r>
              <a:rPr lang="en-US" sz="2400" dirty="0" smtClean="0">
                <a:solidFill>
                  <a:schemeClr val="bg1"/>
                </a:solidFill>
                <a:latin typeface="Calibri" panose="020F0502020204030204" pitchFamily="34" charset="0"/>
              </a:rPr>
              <a:t>Shore Health Department 	and </a:t>
            </a:r>
            <a:r>
              <a:rPr lang="en-US" sz="2400" dirty="0" smtClean="0">
                <a:solidFill>
                  <a:schemeClr val="bg1"/>
                </a:solidFill>
                <a:latin typeface="Calibri" panose="020F0502020204030204" pitchFamily="34" charset="0"/>
              </a:rPr>
              <a:t>	Eastern </a:t>
            </a:r>
            <a:r>
              <a:rPr lang="en-US" sz="2400" dirty="0" smtClean="0">
                <a:solidFill>
                  <a:schemeClr val="bg1"/>
                </a:solidFill>
                <a:latin typeface="Calibri" panose="020F0502020204030204" pitchFamily="34" charset="0"/>
              </a:rPr>
              <a:t>Virginia Medical School</a:t>
            </a:r>
            <a:endParaRPr lang="en-US" sz="2400" dirty="0">
              <a:solidFill>
                <a:schemeClr val="bg1"/>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Tree>
    <p:extLst>
      <p:ext uri="{BB962C8B-B14F-4D97-AF65-F5344CB8AC3E}">
        <p14:creationId xmlns:p14="http://schemas.microsoft.com/office/powerpoint/2010/main" val="82515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118" y="536997"/>
            <a:ext cx="3172769" cy="2308324"/>
          </a:xfrm>
          <a:prstGeom prst="rect">
            <a:avLst/>
          </a:prstGeom>
          <a:noFill/>
        </p:spPr>
        <p:txBody>
          <a:bodyPr wrap="square" rtlCol="0">
            <a:spAutoFit/>
          </a:bodyPr>
          <a:lstStyle/>
          <a:p>
            <a:r>
              <a:rPr lang="en-US" sz="3600" b="1" dirty="0">
                <a:solidFill>
                  <a:schemeClr val="bg1"/>
                </a:solidFill>
              </a:rPr>
              <a:t>Healthy Mothers &amp; Children Work Group</a:t>
            </a:r>
          </a:p>
        </p:txBody>
      </p:sp>
      <p:sp>
        <p:nvSpPr>
          <p:cNvPr id="3" name="Slide Number Placeholder 2"/>
          <p:cNvSpPr>
            <a:spLocks noGrp="1"/>
          </p:cNvSpPr>
          <p:nvPr>
            <p:ph type="sldNum" sz="quarter" idx="12"/>
          </p:nvPr>
        </p:nvSpPr>
        <p:spPr/>
        <p:txBody>
          <a:bodyPr/>
          <a:lstStyle/>
          <a:p>
            <a:fld id="{57D4076E-451C-45AD-87E7-26F12CEA90AA}" type="slidenum">
              <a:rPr lang="en-US" smtClean="0"/>
              <a:t>21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7" name="TextBox 6"/>
          <p:cNvSpPr txBox="1"/>
          <p:nvPr/>
        </p:nvSpPr>
        <p:spPr>
          <a:xfrm>
            <a:off x="3791300" y="154424"/>
            <a:ext cx="7320930" cy="6093976"/>
          </a:xfrm>
          <a:prstGeom prst="rect">
            <a:avLst/>
          </a:prstGeom>
          <a:noFill/>
        </p:spPr>
        <p:txBody>
          <a:bodyPr wrap="square" rtlCol="0">
            <a:spAutoFit/>
          </a:bodyPr>
          <a:lstStyle/>
          <a:p>
            <a:r>
              <a:rPr lang="en-US" sz="2600" b="1" dirty="0" smtClean="0">
                <a:solidFill>
                  <a:schemeClr val="bg1"/>
                </a:solidFill>
                <a:latin typeface="Calibri" panose="020F0502020204030204" pitchFamily="34" charset="0"/>
              </a:rPr>
              <a:t>Accomplishments</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Created </a:t>
            </a:r>
            <a:r>
              <a:rPr lang="en-US" sz="2600" dirty="0" smtClean="0">
                <a:solidFill>
                  <a:schemeClr val="bg1"/>
                </a:solidFill>
                <a:latin typeface="Calibri" panose="020F0502020204030204" pitchFamily="34" charset="0"/>
              </a:rPr>
              <a:t>spaces within Northampton &amp; Accomack Health Departments for nursing mothers to express &amp; store milk</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Expanded </a:t>
            </a:r>
            <a:r>
              <a:rPr lang="en-US" sz="2600" dirty="0" smtClean="0">
                <a:solidFill>
                  <a:schemeClr val="bg1"/>
                </a:solidFill>
                <a:latin typeface="Calibri" panose="020F0502020204030204" pitchFamily="34" charset="0"/>
              </a:rPr>
              <a:t>WIC sign-up sites to day cares &amp; Head Start Centers</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Planned &amp; </a:t>
            </a:r>
            <a:r>
              <a:rPr lang="en-US" sz="2600" dirty="0" smtClean="0">
                <a:solidFill>
                  <a:schemeClr val="bg1"/>
                </a:solidFill>
                <a:latin typeface="Calibri" panose="020F0502020204030204" pitchFamily="34" charset="0"/>
              </a:rPr>
              <a:t>executed the Eastern Shore Food Summit featuring Virginia’s First Lady Dorothy McAuliffe. Over 90 people attended</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Created </a:t>
            </a:r>
            <a:r>
              <a:rPr lang="en-US" sz="2600" dirty="0" smtClean="0">
                <a:solidFill>
                  <a:schemeClr val="bg1"/>
                </a:solidFill>
                <a:latin typeface="Calibri" panose="020F0502020204030204" pitchFamily="34" charset="0"/>
              </a:rPr>
              <a:t>Food Insecurity Fact Sheets</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Northampton </a:t>
            </a:r>
            <a:r>
              <a:rPr lang="en-US" sz="2600" dirty="0" smtClean="0">
                <a:solidFill>
                  <a:schemeClr val="bg1"/>
                </a:solidFill>
                <a:latin typeface="Calibri" panose="020F0502020204030204" pitchFamily="34" charset="0"/>
              </a:rPr>
              <a:t>&amp; Accomack County Boards of Supervisors &amp; Northampton County School Board have signed resolutions pledging to help resolve food insecurity</a:t>
            </a:r>
          </a:p>
          <a:p>
            <a:pPr marL="285750" indent="-285750">
              <a:buFont typeface="Arial" panose="020B0604020202020204" pitchFamily="34" charset="0"/>
              <a:buChar char="•"/>
            </a:pPr>
            <a:r>
              <a:rPr lang="en-US" sz="2600" dirty="0" smtClean="0">
                <a:solidFill>
                  <a:schemeClr val="bg1"/>
                </a:solidFill>
                <a:latin typeface="Calibri" panose="020F0502020204030204" pitchFamily="34" charset="0"/>
              </a:rPr>
              <a:t>Launched </a:t>
            </a:r>
            <a:r>
              <a:rPr lang="en-US" sz="2600" dirty="0" smtClean="0">
                <a:solidFill>
                  <a:schemeClr val="bg1"/>
                </a:solidFill>
                <a:latin typeface="Calibri" panose="020F0502020204030204" pitchFamily="34" charset="0"/>
              </a:rPr>
              <a:t>the Food Access &amp; Equity Work Group</a:t>
            </a:r>
            <a:endParaRPr lang="en-US" sz="2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2351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118" y="749029"/>
            <a:ext cx="9747115" cy="646331"/>
          </a:xfrm>
          <a:prstGeom prst="rect">
            <a:avLst/>
          </a:prstGeom>
          <a:noFill/>
        </p:spPr>
        <p:txBody>
          <a:bodyPr wrap="square" rtlCol="0">
            <a:spAutoFit/>
          </a:bodyPr>
          <a:lstStyle/>
          <a:p>
            <a:r>
              <a:rPr lang="en-US" sz="3600" b="1" dirty="0">
                <a:solidFill>
                  <a:schemeClr val="bg1"/>
                </a:solidFill>
              </a:rPr>
              <a:t>Healthy Mothers &amp; Children Work Group</a:t>
            </a:r>
          </a:p>
        </p:txBody>
      </p:sp>
      <p:sp>
        <p:nvSpPr>
          <p:cNvPr id="3" name="Slide Number Placeholder 2"/>
          <p:cNvSpPr>
            <a:spLocks noGrp="1"/>
          </p:cNvSpPr>
          <p:nvPr>
            <p:ph type="sldNum" sz="quarter" idx="12"/>
          </p:nvPr>
        </p:nvSpPr>
        <p:spPr/>
        <p:txBody>
          <a:bodyPr/>
          <a:lstStyle/>
          <a:p>
            <a:fld id="{57D4076E-451C-45AD-87E7-26F12CEA90AA}" type="slidenum">
              <a:rPr lang="en-US" smtClean="0"/>
              <a:t>22</a:t>
            </a:fld>
            <a:endParaRPr lang="en-US"/>
          </a:p>
        </p:txBody>
      </p:sp>
      <p:sp>
        <p:nvSpPr>
          <p:cNvPr id="5" name="TextBox 4"/>
          <p:cNvSpPr txBox="1"/>
          <p:nvPr/>
        </p:nvSpPr>
        <p:spPr>
          <a:xfrm>
            <a:off x="710118" y="1566153"/>
            <a:ext cx="6186793" cy="2246769"/>
          </a:xfrm>
          <a:prstGeom prst="rect">
            <a:avLst/>
          </a:prstGeom>
          <a:noFill/>
        </p:spPr>
        <p:txBody>
          <a:bodyPr wrap="square" rtlCol="0">
            <a:spAutoFit/>
          </a:bodyPr>
          <a:lstStyle/>
          <a:p>
            <a:pPr>
              <a:tabLst>
                <a:tab pos="1828800" algn="l"/>
              </a:tabLst>
            </a:pPr>
            <a:r>
              <a:rPr lang="en-US" sz="2000" b="1" dirty="0" smtClean="0">
                <a:solidFill>
                  <a:schemeClr val="bg1"/>
                </a:solidFill>
                <a:latin typeface="Calibri" panose="020F0502020204030204" pitchFamily="34" charset="0"/>
              </a:rPr>
              <a:t>Funder</a:t>
            </a:r>
            <a:r>
              <a:rPr lang="en-US" sz="2000" dirty="0" smtClean="0">
                <a:solidFill>
                  <a:schemeClr val="bg1"/>
                </a:solidFill>
                <a:latin typeface="Calibri" panose="020F0502020204030204" pitchFamily="34" charset="0"/>
              </a:rPr>
              <a:t>  	Center for Disease Control &amp; Prevention 	and the National Women, Infants &amp; 	Children (WIC) Association</a:t>
            </a:r>
          </a:p>
          <a:p>
            <a:endParaRPr lang="en-US" sz="2000" dirty="0">
              <a:solidFill>
                <a:schemeClr val="bg1"/>
              </a:solidFill>
              <a:latin typeface="Calibri" panose="020F0502020204030204" pitchFamily="34" charset="0"/>
            </a:endParaRPr>
          </a:p>
          <a:p>
            <a:r>
              <a:rPr lang="en-US" sz="2000" b="1" dirty="0" smtClean="0">
                <a:solidFill>
                  <a:schemeClr val="bg1"/>
                </a:solidFill>
                <a:latin typeface="Calibri" panose="020F0502020204030204" pitchFamily="34" charset="0"/>
              </a:rPr>
              <a:t>Lead Agency 	</a:t>
            </a:r>
            <a:r>
              <a:rPr lang="en-US" sz="2000" dirty="0" smtClean="0">
                <a:solidFill>
                  <a:schemeClr val="bg1"/>
                </a:solidFill>
                <a:latin typeface="Calibri" panose="020F0502020204030204" pitchFamily="34" charset="0"/>
              </a:rPr>
              <a:t>Eastern Shore Health Department</a:t>
            </a:r>
            <a:endParaRPr lang="en-US" sz="2000" b="1" dirty="0" smtClean="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b="1" dirty="0" smtClean="0">
                <a:solidFill>
                  <a:schemeClr val="bg1"/>
                </a:solidFill>
                <a:latin typeface="Calibri" panose="020F0502020204030204" pitchFamily="34" charset="0"/>
              </a:rPr>
              <a:t>Partners</a:t>
            </a:r>
            <a:endParaRPr lang="en-US" sz="2000" b="1" dirty="0">
              <a:solidFill>
                <a:schemeClr val="bg1"/>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354957" y="1298084"/>
            <a:ext cx="4026404" cy="2730577"/>
          </a:xfrm>
          <a:prstGeom prst="rect">
            <a:avLst/>
          </a:prstGeom>
        </p:spPr>
      </p:pic>
      <p:sp>
        <p:nvSpPr>
          <p:cNvPr id="9" name="TextBox 8"/>
          <p:cNvSpPr txBox="1"/>
          <p:nvPr/>
        </p:nvSpPr>
        <p:spPr>
          <a:xfrm>
            <a:off x="2470731" y="3491509"/>
            <a:ext cx="5272486" cy="1938992"/>
          </a:xfrm>
          <a:prstGeom prst="rect">
            <a:avLst/>
          </a:prstGeom>
          <a:noFill/>
        </p:spPr>
        <p:txBody>
          <a:bodyPr wrap="square" rtlCol="0">
            <a:spAutoFit/>
          </a:bodyPr>
          <a:lstStyle/>
          <a:p>
            <a:r>
              <a:rPr lang="en-US" sz="2400" b="1" dirty="0">
                <a:solidFill>
                  <a:schemeClr val="bg1"/>
                </a:solidFill>
                <a:latin typeface="Calibri" panose="020F0502020204030204" pitchFamily="34" charset="0"/>
              </a:rPr>
              <a:t>Joani Donohoe</a:t>
            </a:r>
            <a:r>
              <a:rPr lang="en-US" sz="2400" dirty="0">
                <a:solidFill>
                  <a:schemeClr val="bg1"/>
                </a:solidFill>
                <a:latin typeface="Calibri" panose="020F0502020204030204" pitchFamily="34" charset="0"/>
              </a:rPr>
              <a:t>, </a:t>
            </a:r>
            <a:r>
              <a:rPr lang="en-US" sz="2400" dirty="0" smtClean="0">
                <a:solidFill>
                  <a:schemeClr val="bg1"/>
                </a:solidFill>
                <a:latin typeface="Calibri" panose="020F0502020204030204" pitchFamily="34" charset="0"/>
              </a:rPr>
              <a:t>Eastern </a:t>
            </a:r>
            <a:r>
              <a:rPr lang="en-US" sz="2400" dirty="0">
                <a:solidFill>
                  <a:schemeClr val="bg1"/>
                </a:solidFill>
                <a:latin typeface="Calibri" panose="020F0502020204030204" pitchFamily="34" charset="0"/>
              </a:rPr>
              <a:t>Shore Health District (ESHD</a:t>
            </a:r>
            <a:r>
              <a:rPr lang="en-US" sz="2400" dirty="0" smtClean="0">
                <a:solidFill>
                  <a:schemeClr val="bg1"/>
                </a:solidFill>
                <a:latin typeface="Calibri" panose="020F0502020204030204" pitchFamily="34" charset="0"/>
              </a:rPr>
              <a:t>)</a:t>
            </a:r>
          </a:p>
          <a:p>
            <a:r>
              <a:rPr lang="en-US" sz="2400" b="1" dirty="0" smtClean="0">
                <a:solidFill>
                  <a:schemeClr val="bg1"/>
                </a:solidFill>
                <a:latin typeface="Calibri" panose="020F0502020204030204" pitchFamily="34" charset="0"/>
              </a:rPr>
              <a:t>Raven </a:t>
            </a:r>
            <a:r>
              <a:rPr lang="en-US" sz="2400" b="1" dirty="0">
                <a:solidFill>
                  <a:schemeClr val="bg1"/>
                </a:solidFill>
                <a:latin typeface="Calibri" panose="020F0502020204030204" pitchFamily="34" charset="0"/>
              </a:rPr>
              <a:t>Garris, </a:t>
            </a:r>
            <a:r>
              <a:rPr lang="en-US" sz="2400" b="1" dirty="0" smtClean="0">
                <a:solidFill>
                  <a:schemeClr val="bg1"/>
                </a:solidFill>
                <a:latin typeface="Calibri" panose="020F0502020204030204" pitchFamily="34" charset="0"/>
              </a:rPr>
              <a:t>ESHD</a:t>
            </a:r>
          </a:p>
          <a:p>
            <a:r>
              <a:rPr lang="en-US" sz="2400" b="1" dirty="0" smtClean="0">
                <a:solidFill>
                  <a:schemeClr val="bg1"/>
                </a:solidFill>
                <a:latin typeface="Calibri" panose="020F0502020204030204" pitchFamily="34" charset="0"/>
              </a:rPr>
              <a:t>Joni </a:t>
            </a:r>
            <a:r>
              <a:rPr lang="en-US" sz="2400" b="1" dirty="0">
                <a:solidFill>
                  <a:schemeClr val="bg1"/>
                </a:solidFill>
                <a:latin typeface="Calibri" panose="020F0502020204030204" pitchFamily="34" charset="0"/>
              </a:rPr>
              <a:t>White</a:t>
            </a:r>
            <a:r>
              <a:rPr lang="en-US" sz="2400" dirty="0" smtClean="0">
                <a:solidFill>
                  <a:schemeClr val="bg1"/>
                </a:solidFill>
                <a:latin typeface="Calibri" panose="020F0502020204030204" pitchFamily="34" charset="0"/>
              </a:rPr>
              <a:t>, ESHD</a:t>
            </a:r>
          </a:p>
          <a:p>
            <a:r>
              <a:rPr lang="en-US" sz="2400" b="1" dirty="0" err="1" smtClean="0">
                <a:solidFill>
                  <a:schemeClr val="bg1"/>
                </a:solidFill>
                <a:latin typeface="Calibri" panose="020F0502020204030204" pitchFamily="34" charset="0"/>
              </a:rPr>
              <a:t>Truus</a:t>
            </a:r>
            <a:r>
              <a:rPr lang="en-US" sz="2400" b="1" dirty="0" smtClean="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Thomas-Wyatt</a:t>
            </a:r>
            <a:r>
              <a:rPr lang="en-US" sz="2400" dirty="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ESHD</a:t>
            </a:r>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6778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149" y="535021"/>
            <a:ext cx="9488556" cy="646331"/>
          </a:xfrm>
          <a:prstGeom prst="rect">
            <a:avLst/>
          </a:prstGeom>
          <a:noFill/>
        </p:spPr>
        <p:txBody>
          <a:bodyPr wrap="square" rtlCol="0">
            <a:spAutoFit/>
          </a:bodyPr>
          <a:lstStyle/>
          <a:p>
            <a:r>
              <a:rPr lang="en-US" sz="3600" b="1" dirty="0" smtClean="0">
                <a:solidFill>
                  <a:schemeClr val="bg1"/>
                </a:solidFill>
              </a:rPr>
              <a:t>Healthy Options Restaurants Work Group</a:t>
            </a:r>
            <a:endParaRPr lang="en-US" sz="3600" b="1" dirty="0">
              <a:solidFill>
                <a:schemeClr val="bg1"/>
              </a:solidFill>
            </a:endParaRPr>
          </a:p>
        </p:txBody>
      </p:sp>
      <p:sp>
        <p:nvSpPr>
          <p:cNvPr id="3" name="Slide Number Placeholder 2"/>
          <p:cNvSpPr>
            <a:spLocks noGrp="1"/>
          </p:cNvSpPr>
          <p:nvPr>
            <p:ph type="sldNum" sz="quarter" idx="12"/>
          </p:nvPr>
        </p:nvSpPr>
        <p:spPr/>
        <p:txBody>
          <a:bodyPr/>
          <a:lstStyle/>
          <a:p>
            <a:fld id="{57D4076E-451C-45AD-87E7-26F12CEA90AA}" type="slidenum">
              <a:rPr lang="en-US" smtClean="0"/>
              <a:t>23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35476" y="635459"/>
            <a:ext cx="1371600" cy="1851660"/>
          </a:xfrm>
          <a:prstGeom prst="rect">
            <a:avLst/>
          </a:prstGeom>
        </p:spPr>
      </p:pic>
      <p:sp>
        <p:nvSpPr>
          <p:cNvPr id="4" name="Rectangle 3"/>
          <p:cNvSpPr/>
          <p:nvPr/>
        </p:nvSpPr>
        <p:spPr>
          <a:xfrm>
            <a:off x="2425148" y="1181352"/>
            <a:ext cx="9541564" cy="4373633"/>
          </a:xfrm>
          <a:prstGeom prst="rect">
            <a:avLst/>
          </a:prstGeom>
        </p:spPr>
        <p:txBody>
          <a:bodyPr wrap="square">
            <a:spAutoFit/>
          </a:bodyPr>
          <a:lstStyle/>
          <a:p>
            <a:pPr marR="685800" lvl="0">
              <a:lnSpc>
                <a:spcPct val="107000"/>
              </a:lnSpc>
              <a:spcBef>
                <a:spcPts val="0"/>
              </a:spcBef>
              <a:spcAft>
                <a:spcPts val="0"/>
              </a:spcAft>
              <a:tabLst>
                <a:tab pos="5257800" algn="r"/>
              </a:tabLst>
            </a:pPr>
            <a:r>
              <a:rPr lang="en-US" sz="2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Accomplishments</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Two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large outdoor signs promoting Healthy Options Restaurants greet residents </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&amp;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visitors on both north and south routes through ESVA</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ESHC’s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website (eshealthycommunities.org) </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&amp;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Facebook page keep the community informed of </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Healthy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Options partners</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spring ad campaign promoted partner restaurants in the Eastern Shore Post, Eastern Shore News, </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&amp; WESR-FM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radio</a:t>
            </a: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a:t>
            </a:r>
          </a:p>
          <a:p>
            <a:pPr marL="342900" marR="685800" lvl="0" indent="-342900">
              <a:lnSpc>
                <a:spcPct val="107000"/>
              </a:lnSpc>
              <a:spcBef>
                <a:spcPts val="0"/>
              </a:spcBef>
              <a:spcAft>
                <a:spcPts val="0"/>
              </a:spcAft>
              <a:buFont typeface="Symbol" panose="05050102010706020507" pitchFamily="18" charset="2"/>
              <a:buChar char=""/>
              <a:tabLst>
                <a:tab pos="5257800" algn="r"/>
              </a:tabLst>
            </a:pPr>
            <a:r>
              <a:rPr lang="en-US" sz="2600"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Many </a:t>
            </a:r>
            <a:r>
              <a:rPr lang="en-US" sz="2600"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new Healthy Option items were added to partner restaurant menus.</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99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D4076E-451C-45AD-87E7-26F12CEA90AA}" type="slidenum">
              <a:rPr lang="en-US" smtClean="0"/>
              <a:t>24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063831" y="429726"/>
            <a:ext cx="4526280" cy="2271395"/>
          </a:xfrm>
          <a:prstGeom prst="rect">
            <a:avLst/>
          </a:prstGeom>
        </p:spPr>
      </p:pic>
      <p:sp>
        <p:nvSpPr>
          <p:cNvPr id="5" name="TextBox 4"/>
          <p:cNvSpPr txBox="1"/>
          <p:nvPr/>
        </p:nvSpPr>
        <p:spPr>
          <a:xfrm>
            <a:off x="828898" y="729574"/>
            <a:ext cx="5854004" cy="1631216"/>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rPr>
              <a:t>Funder</a:t>
            </a:r>
            <a:r>
              <a:rPr lang="en-US" sz="2000" dirty="0" smtClean="0">
                <a:solidFill>
                  <a:schemeClr val="bg1"/>
                </a:solidFill>
                <a:latin typeface="Calibri" panose="020F0502020204030204" pitchFamily="34" charset="0"/>
              </a:rPr>
              <a:t>:  Virginia Foundation for Healthy Youth</a:t>
            </a:r>
          </a:p>
          <a:p>
            <a:endParaRPr lang="en-US" sz="2000" dirty="0">
              <a:solidFill>
                <a:schemeClr val="bg1"/>
              </a:solidFill>
              <a:latin typeface="Calibri" panose="020F0502020204030204" pitchFamily="34" charset="0"/>
            </a:endParaRPr>
          </a:p>
          <a:p>
            <a:r>
              <a:rPr lang="en-US" sz="2000" b="1" dirty="0" smtClean="0">
                <a:solidFill>
                  <a:schemeClr val="bg1"/>
                </a:solidFill>
                <a:latin typeface="Calibri" panose="020F0502020204030204" pitchFamily="34" charset="0"/>
              </a:rPr>
              <a:t>Lead Agency</a:t>
            </a:r>
            <a:r>
              <a:rPr lang="en-US" sz="2000" dirty="0" smtClean="0">
                <a:solidFill>
                  <a:schemeClr val="bg1"/>
                </a:solidFill>
                <a:latin typeface="Calibri" panose="020F0502020204030204" pitchFamily="34" charset="0"/>
              </a:rPr>
              <a:t>: Eastern Shore Health Department</a:t>
            </a:r>
          </a:p>
          <a:p>
            <a:endParaRPr lang="en-US" sz="2000" dirty="0">
              <a:solidFill>
                <a:schemeClr val="bg1"/>
              </a:solidFill>
              <a:latin typeface="Calibri" panose="020F0502020204030204" pitchFamily="34" charset="0"/>
            </a:endParaRPr>
          </a:p>
          <a:p>
            <a:r>
              <a:rPr lang="en-US" sz="2000" b="1" dirty="0" smtClean="0">
                <a:solidFill>
                  <a:schemeClr val="bg1"/>
                </a:solidFill>
                <a:latin typeface="Calibri" panose="020F0502020204030204" pitchFamily="34" charset="0"/>
              </a:rPr>
              <a:t>Work Group Partners:   </a:t>
            </a:r>
            <a:r>
              <a:rPr lang="en-US" sz="2000" dirty="0">
                <a:solidFill>
                  <a:schemeClr val="bg1"/>
                </a:solidFill>
                <a:latin typeface="Calibri" panose="020F0502020204030204" pitchFamily="34" charset="0"/>
              </a:rPr>
              <a:t> </a:t>
            </a:r>
            <a:endParaRPr lang="en-US" sz="2000" b="1" dirty="0">
              <a:solidFill>
                <a:schemeClr val="bg1"/>
              </a:solidFill>
              <a:latin typeface="Calibri" panose="020F0502020204030204" pitchFamily="34" charset="0"/>
            </a:endParaRPr>
          </a:p>
        </p:txBody>
      </p:sp>
      <p:sp>
        <p:nvSpPr>
          <p:cNvPr id="8" name="TextBox 7"/>
          <p:cNvSpPr txBox="1"/>
          <p:nvPr/>
        </p:nvSpPr>
        <p:spPr>
          <a:xfrm>
            <a:off x="3388326" y="1926298"/>
            <a:ext cx="3675505" cy="984885"/>
          </a:xfrm>
          <a:prstGeom prst="rect">
            <a:avLst/>
          </a:prstGeom>
          <a:noFill/>
        </p:spPr>
        <p:txBody>
          <a:bodyPr wrap="square" rtlCol="0">
            <a:spAutoFit/>
          </a:bodyPr>
          <a:lstStyle/>
          <a:p>
            <a:r>
              <a:rPr lang="en-US" sz="2000" b="1" dirty="0">
                <a:solidFill>
                  <a:schemeClr val="bg1"/>
                </a:solidFill>
                <a:latin typeface="Calibri" panose="020F0502020204030204" pitchFamily="34" charset="0"/>
              </a:rPr>
              <a:t>Joani Donohoe</a:t>
            </a: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ESHD</a:t>
            </a:r>
            <a:endParaRPr lang="en-US" sz="2000" dirty="0">
              <a:solidFill>
                <a:schemeClr val="bg1"/>
              </a:solidFill>
              <a:latin typeface="Calibri" panose="020F0502020204030204" pitchFamily="34" charset="0"/>
            </a:endParaRPr>
          </a:p>
          <a:p>
            <a:r>
              <a:rPr lang="en-US" sz="2000" b="1" dirty="0">
                <a:solidFill>
                  <a:schemeClr val="bg1"/>
                </a:solidFill>
                <a:latin typeface="Calibri" panose="020F0502020204030204" pitchFamily="34" charset="0"/>
              </a:rPr>
              <a:t>Patti Kiger</a:t>
            </a: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EVMS</a:t>
            </a:r>
            <a:endParaRPr lang="en-US" sz="2000" dirty="0">
              <a:solidFill>
                <a:schemeClr val="bg1"/>
              </a:solidFill>
              <a:latin typeface="Calibri" panose="020F0502020204030204" pitchFamily="34" charset="0"/>
            </a:endParaRPr>
          </a:p>
          <a:p>
            <a:endParaRPr lang="en-US" dirty="0">
              <a:latin typeface="Calibri" panose="020F0502020204030204" pitchFamily="34" charset="0"/>
            </a:endParaRPr>
          </a:p>
        </p:txBody>
      </p:sp>
      <p:sp>
        <p:nvSpPr>
          <p:cNvPr id="9" name="TextBox 8"/>
          <p:cNvSpPr txBox="1"/>
          <p:nvPr/>
        </p:nvSpPr>
        <p:spPr>
          <a:xfrm>
            <a:off x="828898" y="2529185"/>
            <a:ext cx="2402732"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rPr>
              <a:t>Restaurant Partners</a:t>
            </a:r>
            <a:endParaRPr lang="en-US" sz="2000" b="1" dirty="0">
              <a:solidFill>
                <a:schemeClr val="bg1"/>
              </a:solidFill>
              <a:latin typeface="Calibri" panose="020F0502020204030204" pitchFamily="34" charset="0"/>
            </a:endParaRPr>
          </a:p>
        </p:txBody>
      </p:sp>
      <p:sp>
        <p:nvSpPr>
          <p:cNvPr id="11" name="TextBox 10"/>
          <p:cNvSpPr txBox="1"/>
          <p:nvPr/>
        </p:nvSpPr>
        <p:spPr>
          <a:xfrm>
            <a:off x="829425" y="2930002"/>
            <a:ext cx="4608864" cy="3139321"/>
          </a:xfrm>
          <a:prstGeom prst="rect">
            <a:avLst/>
          </a:prstGeom>
          <a:noFill/>
        </p:spPr>
        <p:txBody>
          <a:bodyPr wrap="square" rtlCol="0">
            <a:spAutoFit/>
          </a:bodyPr>
          <a:lstStyle/>
          <a:p>
            <a:r>
              <a:rPr lang="en-US" sz="2000" b="1" dirty="0">
                <a:solidFill>
                  <a:schemeClr val="bg1"/>
                </a:solidFill>
                <a:latin typeface="Calibri" panose="020F0502020204030204" pitchFamily="34" charset="0"/>
              </a:rPr>
              <a:t>Jean Mariner</a:t>
            </a:r>
            <a:r>
              <a:rPr lang="en-US" sz="2000" dirty="0">
                <a:solidFill>
                  <a:schemeClr val="bg1"/>
                </a:solidFill>
                <a:latin typeface="Calibri" panose="020F0502020204030204" pitchFamily="34" charset="0"/>
              </a:rPr>
              <a:t>, Great Machipongo Clam Shack, Nassawadox</a:t>
            </a:r>
          </a:p>
          <a:p>
            <a:r>
              <a:rPr lang="en-US" sz="2000" b="1" dirty="0">
                <a:solidFill>
                  <a:schemeClr val="bg1"/>
                </a:solidFill>
                <a:latin typeface="Calibri" panose="020F0502020204030204" pitchFamily="34" charset="0"/>
              </a:rPr>
              <a:t>Andy Tiftikidis</a:t>
            </a:r>
            <a:r>
              <a:rPr lang="en-US" sz="2000" dirty="0">
                <a:solidFill>
                  <a:schemeClr val="bg1"/>
                </a:solidFill>
                <a:latin typeface="Calibri" panose="020F0502020204030204" pitchFamily="34" charset="0"/>
              </a:rPr>
              <a:t>, Ocean Deli, Wallops Island</a:t>
            </a:r>
          </a:p>
          <a:p>
            <a:r>
              <a:rPr lang="en-US" sz="2000" b="1" dirty="0">
                <a:solidFill>
                  <a:schemeClr val="bg1"/>
                </a:solidFill>
                <a:latin typeface="Calibri" panose="020F0502020204030204" pitchFamily="34" charset="0"/>
              </a:rPr>
              <a:t>Sandra Fox</a:t>
            </a:r>
            <a:r>
              <a:rPr lang="en-US" sz="2000" dirty="0">
                <a:solidFill>
                  <a:schemeClr val="bg1"/>
                </a:solidFill>
                <a:latin typeface="Calibri" panose="020F0502020204030204" pitchFamily="34" charset="0"/>
              </a:rPr>
              <a:t>, The Inn &amp; Garden Café, Onancock</a:t>
            </a:r>
          </a:p>
          <a:p>
            <a:r>
              <a:rPr lang="en-US" sz="2000" b="1" dirty="0">
                <a:solidFill>
                  <a:schemeClr val="bg1"/>
                </a:solidFill>
                <a:latin typeface="Calibri" panose="020F0502020204030204" pitchFamily="34" charset="0"/>
              </a:rPr>
              <a:t>Blake Johnson</a:t>
            </a:r>
            <a:r>
              <a:rPr lang="en-US" sz="2000" dirty="0">
                <a:solidFill>
                  <a:schemeClr val="bg1"/>
                </a:solidFill>
                <a:latin typeface="Calibri" panose="020F0502020204030204" pitchFamily="34" charset="0"/>
              </a:rPr>
              <a:t>, The Island House Restaurant, Wachapreague</a:t>
            </a:r>
          </a:p>
          <a:p>
            <a:r>
              <a:rPr lang="en-US" sz="2000" b="1" dirty="0">
                <a:solidFill>
                  <a:schemeClr val="bg1"/>
                </a:solidFill>
                <a:latin typeface="Calibri" panose="020F0502020204030204" pitchFamily="34" charset="0"/>
              </a:rPr>
              <a:t>Janet Hotcaveg</a:t>
            </a:r>
            <a:r>
              <a:rPr lang="en-US" sz="2000" dirty="0">
                <a:solidFill>
                  <a:schemeClr val="bg1"/>
                </a:solidFill>
                <a:latin typeface="Calibri" panose="020F0502020204030204" pitchFamily="34" charset="0"/>
              </a:rPr>
              <a:t>, Onancock General Store--Janet’s Café</a:t>
            </a:r>
          </a:p>
          <a:p>
            <a:endParaRPr lang="en-US" dirty="0"/>
          </a:p>
        </p:txBody>
      </p:sp>
      <p:sp>
        <p:nvSpPr>
          <p:cNvPr id="12" name="TextBox 11"/>
          <p:cNvSpPr txBox="1"/>
          <p:nvPr/>
        </p:nvSpPr>
        <p:spPr>
          <a:xfrm>
            <a:off x="6972877" y="2849628"/>
            <a:ext cx="4708187" cy="4062651"/>
          </a:xfrm>
          <a:prstGeom prst="rect">
            <a:avLst/>
          </a:prstGeom>
          <a:noFill/>
        </p:spPr>
        <p:txBody>
          <a:bodyPr wrap="square" rtlCol="0">
            <a:spAutoFit/>
          </a:bodyPr>
          <a:lstStyle/>
          <a:p>
            <a:r>
              <a:rPr lang="en-US" sz="2000" b="1" dirty="0">
                <a:solidFill>
                  <a:schemeClr val="bg1"/>
                </a:solidFill>
                <a:latin typeface="Calibri" panose="020F0502020204030204" pitchFamily="34" charset="0"/>
              </a:rPr>
              <a:t>Franco Nocera</a:t>
            </a:r>
            <a:r>
              <a:rPr lang="en-US" sz="2000" dirty="0">
                <a:solidFill>
                  <a:schemeClr val="bg1"/>
                </a:solidFill>
                <a:latin typeface="Calibri" panose="020F0502020204030204" pitchFamily="34" charset="0"/>
              </a:rPr>
              <a:t>, Little Italy Ristorante, Nassawadox</a:t>
            </a:r>
          </a:p>
          <a:p>
            <a:r>
              <a:rPr lang="en-US" sz="2000" b="1" dirty="0">
                <a:solidFill>
                  <a:schemeClr val="bg1"/>
                </a:solidFill>
                <a:latin typeface="Calibri" panose="020F0502020204030204" pitchFamily="34" charset="0"/>
              </a:rPr>
              <a:t>Hanh My</a:t>
            </a:r>
            <a:r>
              <a:rPr lang="en-US" sz="2000" dirty="0">
                <a:solidFill>
                  <a:schemeClr val="bg1"/>
                </a:solidFill>
                <a:latin typeface="Calibri" panose="020F0502020204030204" pitchFamily="34" charset="0"/>
              </a:rPr>
              <a:t>, Saigon Village, Chincoteague</a:t>
            </a:r>
          </a:p>
          <a:p>
            <a:r>
              <a:rPr lang="en-US" sz="2000" b="1" dirty="0">
                <a:solidFill>
                  <a:schemeClr val="bg1"/>
                </a:solidFill>
                <a:latin typeface="Calibri" panose="020F0502020204030204" pitchFamily="34" charset="0"/>
              </a:rPr>
              <a:t>“Johnny Mo” Morrison</a:t>
            </a:r>
            <a:r>
              <a:rPr lang="en-US" sz="2000" dirty="0">
                <a:solidFill>
                  <a:schemeClr val="bg1"/>
                </a:solidFill>
                <a:latin typeface="Calibri" panose="020F0502020204030204" pitchFamily="34" charset="0"/>
              </a:rPr>
              <a:t>, Mallards at the Wharf, Onancock</a:t>
            </a:r>
          </a:p>
          <a:p>
            <a:r>
              <a:rPr lang="en-US" sz="2000" b="1" dirty="0">
                <a:solidFill>
                  <a:schemeClr val="bg1"/>
                </a:solidFill>
                <a:latin typeface="Calibri" panose="020F0502020204030204" pitchFamily="34" charset="0"/>
              </a:rPr>
              <a:t>Deb &amp; “Johnny Mo” Morrison</a:t>
            </a:r>
            <a:r>
              <a:rPr lang="en-US" sz="2000" dirty="0">
                <a:solidFill>
                  <a:schemeClr val="bg1"/>
                </a:solidFill>
                <a:latin typeface="Calibri" panose="020F0502020204030204" pitchFamily="34" charset="0"/>
              </a:rPr>
              <a:t>, Mallards Sidewalk Café,  Accomac</a:t>
            </a:r>
          </a:p>
          <a:p>
            <a:r>
              <a:rPr lang="en-US" sz="2000" b="1" dirty="0">
                <a:solidFill>
                  <a:schemeClr val="bg1"/>
                </a:solidFill>
                <a:latin typeface="Calibri" panose="020F0502020204030204" pitchFamily="34" charset="0"/>
              </a:rPr>
              <a:t>Roberta Romero</a:t>
            </a:r>
            <a:r>
              <a:rPr lang="en-US" sz="2000" dirty="0">
                <a:solidFill>
                  <a:schemeClr val="bg1"/>
                </a:solidFill>
                <a:latin typeface="Calibri" panose="020F0502020204030204" pitchFamily="34" charset="0"/>
              </a:rPr>
              <a:t>, Cape Charles Coffee House </a:t>
            </a:r>
          </a:p>
          <a:p>
            <a:r>
              <a:rPr lang="en-US" sz="2000" b="1" dirty="0">
                <a:solidFill>
                  <a:schemeClr val="bg1"/>
                </a:solidFill>
                <a:latin typeface="Calibri" panose="020F0502020204030204" pitchFamily="34" charset="0"/>
              </a:rPr>
              <a:t>Terris Kennedy</a:t>
            </a:r>
            <a:r>
              <a:rPr lang="en-US" sz="2000" dirty="0">
                <a:solidFill>
                  <a:schemeClr val="bg1"/>
                </a:solidFill>
                <a:latin typeface="Calibri" panose="020F0502020204030204" pitchFamily="34" charset="0"/>
              </a:rPr>
              <a:t> &amp; </a:t>
            </a:r>
            <a:r>
              <a:rPr lang="en-US" sz="2000" b="1" dirty="0">
                <a:solidFill>
                  <a:schemeClr val="bg1"/>
                </a:solidFill>
                <a:latin typeface="Calibri" panose="020F0502020204030204" pitchFamily="34" charset="0"/>
              </a:rPr>
              <a:t>Nancy James</a:t>
            </a:r>
            <a:r>
              <a:rPr lang="en-US" sz="2000" dirty="0">
                <a:solidFill>
                  <a:schemeClr val="bg1"/>
                </a:solidFill>
                <a:latin typeface="Calibri" panose="020F0502020204030204" pitchFamily="34" charset="0"/>
              </a:rPr>
              <a:t>, Blarney Stone Pub, Onancock</a:t>
            </a:r>
          </a:p>
          <a:p>
            <a:r>
              <a:rPr lang="en-US" sz="2000" b="1" dirty="0">
                <a:solidFill>
                  <a:schemeClr val="bg1"/>
                </a:solidFill>
                <a:latin typeface="Calibri" panose="020F0502020204030204" pitchFamily="34" charset="0"/>
              </a:rPr>
              <a:t>Ron Wolff</a:t>
            </a:r>
            <a:r>
              <a:rPr lang="en-US" sz="2000" dirty="0">
                <a:solidFill>
                  <a:schemeClr val="bg1"/>
                </a:solidFill>
                <a:latin typeface="Calibri" panose="020F0502020204030204" pitchFamily="34" charset="0"/>
              </a:rPr>
              <a:t>, Wolff’s Sandwich Shop, Atlantic</a:t>
            </a:r>
          </a:p>
          <a:p>
            <a:r>
              <a:rPr lang="en-US" dirty="0">
                <a:latin typeface="Calibri" panose="020F0502020204030204" pitchFamily="34" charset="0"/>
              </a:rPr>
              <a:t> </a:t>
            </a:r>
          </a:p>
        </p:txBody>
      </p:sp>
    </p:spTree>
    <p:extLst>
      <p:ext uri="{BB962C8B-B14F-4D97-AF65-F5344CB8AC3E}">
        <p14:creationId xmlns:p14="http://schemas.microsoft.com/office/powerpoint/2010/main" val="281521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25</a:t>
            </a:fld>
            <a:endParaRPr lang="en-US"/>
          </a:p>
        </p:txBody>
      </p:sp>
      <p:sp>
        <p:nvSpPr>
          <p:cNvPr id="3" name="Rectangle 2"/>
          <p:cNvSpPr/>
          <p:nvPr/>
        </p:nvSpPr>
        <p:spPr>
          <a:xfrm>
            <a:off x="979522" y="715143"/>
            <a:ext cx="4030224" cy="2554545"/>
          </a:xfrm>
          <a:prstGeom prst="rect">
            <a:avLst/>
          </a:prstGeom>
        </p:spPr>
        <p:txBody>
          <a:bodyPr wrap="square">
            <a:spAutoFit/>
          </a:bodyPr>
          <a:lstStyle/>
          <a:p>
            <a:r>
              <a:rPr lang="en-US" sz="4000" b="1"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Worksite &amp; Faith Community Wellness Policies </a:t>
            </a:r>
            <a:endParaRPr lang="en-US" sz="40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r>
              <a:rPr lang="en-US" sz="40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a:t>
            </a:r>
            <a:r>
              <a:rPr lang="en-US" sz="4000" b="1"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Group</a:t>
            </a:r>
            <a:endParaRPr lang="en-US" sz="4000" b="1" dirty="0">
              <a:solidFill>
                <a:schemeClr val="bg1"/>
              </a:solidFill>
            </a:endParaRPr>
          </a:p>
        </p:txBody>
      </p:sp>
      <p:sp>
        <p:nvSpPr>
          <p:cNvPr id="4" name="TextBox 3"/>
          <p:cNvSpPr txBox="1"/>
          <p:nvPr/>
        </p:nvSpPr>
        <p:spPr>
          <a:xfrm>
            <a:off x="856034" y="3696511"/>
            <a:ext cx="4153712" cy="1015663"/>
          </a:xfrm>
          <a:prstGeom prst="rect">
            <a:avLst/>
          </a:prstGeom>
          <a:noFill/>
        </p:spPr>
        <p:txBody>
          <a:bodyPr wrap="square" rtlCol="0">
            <a:spAutoFit/>
          </a:bodyPr>
          <a:lstStyle/>
          <a:p>
            <a:r>
              <a:rPr lang="en-US" sz="2000" b="1" dirty="0" smtClean="0">
                <a:solidFill>
                  <a:schemeClr val="bg1"/>
                </a:solidFill>
              </a:rPr>
              <a:t>Work Group </a:t>
            </a:r>
            <a:r>
              <a:rPr lang="en-US" sz="2000" b="1" dirty="0" smtClean="0">
                <a:solidFill>
                  <a:schemeClr val="bg1"/>
                </a:solidFill>
              </a:rPr>
              <a:t>Chair</a:t>
            </a:r>
            <a:endParaRPr lang="en-US" sz="2000" dirty="0">
              <a:solidFill>
                <a:schemeClr val="bg1"/>
              </a:solidFill>
            </a:endParaRPr>
          </a:p>
          <a:p>
            <a:r>
              <a:rPr lang="en-US" sz="2000" b="1" dirty="0" smtClean="0">
                <a:solidFill>
                  <a:schemeClr val="bg1"/>
                </a:solidFill>
              </a:rPr>
              <a:t>Ashley Gregory</a:t>
            </a:r>
          </a:p>
          <a:p>
            <a:r>
              <a:rPr lang="en-US" sz="2000" dirty="0" smtClean="0">
                <a:solidFill>
                  <a:schemeClr val="bg1"/>
                </a:solidFill>
              </a:rPr>
              <a:t>Virginia </a:t>
            </a:r>
            <a:r>
              <a:rPr lang="en-US" sz="2000" dirty="0" smtClean="0">
                <a:solidFill>
                  <a:schemeClr val="bg1"/>
                </a:solidFill>
              </a:rPr>
              <a:t>Department of Health</a:t>
            </a:r>
            <a:endParaRPr lang="en-US"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70" y="735115"/>
            <a:ext cx="5769409" cy="51209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7" name="TextBox 6"/>
          <p:cNvSpPr txBox="1"/>
          <p:nvPr/>
        </p:nvSpPr>
        <p:spPr>
          <a:xfrm>
            <a:off x="7513983" y="2650435"/>
            <a:ext cx="2014330" cy="923330"/>
          </a:xfrm>
          <a:prstGeom prst="rect">
            <a:avLst/>
          </a:prstGeom>
          <a:noFill/>
        </p:spPr>
        <p:txBody>
          <a:bodyPr wrap="square" rtlCol="0">
            <a:spAutoFit/>
          </a:bodyPr>
          <a:lstStyle/>
          <a:p>
            <a:pPr algn="ctr"/>
            <a:r>
              <a:rPr lang="en-US" b="1" dirty="0" smtClean="0">
                <a:solidFill>
                  <a:schemeClr val="bg1"/>
                </a:solidFill>
              </a:rPr>
              <a:t>7 Steps to Creating a Wellness Policy</a:t>
            </a:r>
            <a:endParaRPr lang="en-US" b="1" dirty="0">
              <a:solidFill>
                <a:schemeClr val="bg1"/>
              </a:solidFill>
            </a:endParaRPr>
          </a:p>
        </p:txBody>
      </p:sp>
    </p:spTree>
    <p:extLst>
      <p:ext uri="{BB962C8B-B14F-4D97-AF65-F5344CB8AC3E}">
        <p14:creationId xmlns:p14="http://schemas.microsoft.com/office/powerpoint/2010/main" val="137399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26</a:t>
            </a:fld>
            <a:endParaRPr lang="en-US"/>
          </a:p>
        </p:txBody>
      </p:sp>
      <p:sp>
        <p:nvSpPr>
          <p:cNvPr id="3" name="Rectangle 2"/>
          <p:cNvSpPr/>
          <p:nvPr/>
        </p:nvSpPr>
        <p:spPr>
          <a:xfrm>
            <a:off x="602189" y="637039"/>
            <a:ext cx="4030224" cy="4555093"/>
          </a:xfrm>
          <a:prstGeom prst="rect">
            <a:avLst/>
          </a:prstGeom>
        </p:spPr>
        <p:txBody>
          <a:bodyPr wrap="square">
            <a:spAutoFit/>
          </a:bodyPr>
          <a:lstStyle/>
          <a:p>
            <a:r>
              <a:rPr lang="en-US" sz="2800" b="1"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Accomplishments</a:t>
            </a:r>
          </a:p>
          <a:p>
            <a:endParaRPr lang="en-US" sz="3600" b="1" dirty="0">
              <a:solidFill>
                <a:schemeClr val="bg1"/>
              </a:solidFill>
            </a:endParaRPr>
          </a:p>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Worksite </a:t>
            </a:r>
            <a:r>
              <a:rPr lang="en-US" sz="3600" b="1"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&amp; Faith Community Wellness Policies </a:t>
            </a:r>
            <a:endPar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a:t>
            </a:r>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Group</a:t>
            </a:r>
          </a:p>
          <a:p>
            <a:endParaRPr lang="en-US" sz="3600" b="1" dirty="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endPar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endParaRPr lang="en-US" sz="10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TextBox 4"/>
          <p:cNvSpPr txBox="1"/>
          <p:nvPr/>
        </p:nvSpPr>
        <p:spPr>
          <a:xfrm>
            <a:off x="4717915" y="535021"/>
            <a:ext cx="678752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Calibri" panose="020F0502020204030204" pitchFamily="34" charset="0"/>
                <a:ea typeface="BatangChe" panose="02030609000101010101" pitchFamily="49" charset="-127"/>
              </a:rPr>
              <a:t>Added evidence-based Business Case for Breastfeeding to tool kit to encourage worksites &amp; faith communities to provide space &amp; time for moms to pump &amp; store milk</a:t>
            </a:r>
          </a:p>
          <a:p>
            <a:pPr marL="285750" lvl="0" indent="-285750">
              <a:buFont typeface="Arial" panose="020B0604020202020204" pitchFamily="34" charset="0"/>
              <a:buChar char="•"/>
            </a:pPr>
            <a:r>
              <a:rPr lang="en-US" sz="2000" dirty="0" smtClean="0">
                <a:solidFill>
                  <a:schemeClr val="bg1"/>
                </a:solidFill>
                <a:latin typeface="Calibri" panose="020F0502020204030204" pitchFamily="34" charset="0"/>
                <a:ea typeface="BatangChe" panose="02030609000101010101" pitchFamily="49" charset="-127"/>
              </a:rPr>
              <a:t>Working </a:t>
            </a:r>
            <a:r>
              <a:rPr lang="en-US" sz="2000" dirty="0" smtClean="0">
                <a:solidFill>
                  <a:schemeClr val="bg1"/>
                </a:solidFill>
                <a:latin typeface="Calibri" panose="020F0502020204030204" pitchFamily="34" charset="0"/>
                <a:ea typeface="BatangChe" panose="02030609000101010101" pitchFamily="49" charset="-127"/>
              </a:rPr>
              <a:t>with </a:t>
            </a:r>
            <a:r>
              <a:rPr lang="en-US" sz="2000" dirty="0">
                <a:solidFill>
                  <a:schemeClr val="bg1"/>
                </a:solidFill>
                <a:latin typeface="Calibri" panose="020F0502020204030204" pitchFamily="34" charset="0"/>
                <a:ea typeface="BatangChe" panose="02030609000101010101" pitchFamily="49" charset="-127"/>
              </a:rPr>
              <a:t>Accomack County to </a:t>
            </a:r>
            <a:r>
              <a:rPr lang="en-US" sz="2000" dirty="0" smtClean="0">
                <a:solidFill>
                  <a:schemeClr val="bg1"/>
                </a:solidFill>
                <a:latin typeface="Calibri" panose="020F0502020204030204" pitchFamily="34" charset="0"/>
                <a:ea typeface="BatangChe" panose="02030609000101010101" pitchFamily="49" charset="-127"/>
              </a:rPr>
              <a:t>develop/pilot </a:t>
            </a:r>
            <a:r>
              <a:rPr lang="en-US" sz="2000" dirty="0">
                <a:solidFill>
                  <a:schemeClr val="bg1"/>
                </a:solidFill>
                <a:latin typeface="Calibri" panose="020F0502020204030204" pitchFamily="34" charset="0"/>
                <a:ea typeface="BatangChe" panose="02030609000101010101" pitchFamily="49" charset="-127"/>
              </a:rPr>
              <a:t>employee biometric </a:t>
            </a:r>
            <a:r>
              <a:rPr lang="en-US" sz="2000" dirty="0" smtClean="0">
                <a:solidFill>
                  <a:schemeClr val="bg1"/>
                </a:solidFill>
                <a:latin typeface="Calibri" panose="020F0502020204030204" pitchFamily="34" charset="0"/>
                <a:ea typeface="BatangChe" panose="02030609000101010101" pitchFamily="49" charset="-127"/>
              </a:rPr>
              <a:t>screening for evaluation</a:t>
            </a:r>
            <a:r>
              <a:rPr lang="en-US" sz="2000" dirty="0">
                <a:solidFill>
                  <a:schemeClr val="bg1"/>
                </a:solidFill>
                <a:latin typeface="Calibri" panose="020F0502020204030204" pitchFamily="34" charset="0"/>
                <a:ea typeface="BatangChe" panose="02030609000101010101" pitchFamily="49" charset="-127"/>
              </a:rPr>
              <a:t>. </a:t>
            </a:r>
            <a:r>
              <a:rPr lang="en-US" sz="2000" dirty="0" smtClean="0">
                <a:solidFill>
                  <a:schemeClr val="bg1"/>
                </a:solidFill>
                <a:latin typeface="Calibri" panose="020F0502020204030204" pitchFamily="34" charset="0"/>
                <a:ea typeface="BatangChe" panose="02030609000101010101" pitchFamily="49" charset="-127"/>
              </a:rPr>
              <a:t>Implementation </a:t>
            </a:r>
            <a:r>
              <a:rPr lang="en-US" sz="2000" dirty="0">
                <a:solidFill>
                  <a:schemeClr val="bg1"/>
                </a:solidFill>
                <a:latin typeface="Calibri" panose="020F0502020204030204" pitchFamily="34" charset="0"/>
                <a:ea typeface="BatangChe" panose="02030609000101010101" pitchFamily="49" charset="-127"/>
              </a:rPr>
              <a:t>is expected in 2017.</a:t>
            </a:r>
          </a:p>
          <a:p>
            <a:pPr marL="285750" indent="-285750">
              <a:buFont typeface="Arial" panose="020B0604020202020204" pitchFamily="34" charset="0"/>
              <a:buChar char="•"/>
            </a:pPr>
            <a:r>
              <a:rPr lang="en-US" sz="2000" dirty="0" smtClean="0">
                <a:solidFill>
                  <a:schemeClr val="bg1"/>
                </a:solidFill>
                <a:latin typeface="Calibri" panose="020F0502020204030204" pitchFamily="34" charset="0"/>
                <a:ea typeface="BatangChe" panose="02030609000101010101" pitchFamily="49" charset="-127"/>
              </a:rPr>
              <a:t>17 </a:t>
            </a:r>
            <a:r>
              <a:rPr lang="en-US" sz="2000" dirty="0" smtClean="0">
                <a:solidFill>
                  <a:schemeClr val="bg1"/>
                </a:solidFill>
                <a:latin typeface="Calibri" panose="020F0502020204030204" pitchFamily="34" charset="0"/>
                <a:ea typeface="BatangChe" panose="02030609000101010101" pitchFamily="49" charset="-127"/>
              </a:rPr>
              <a:t>organizations have adopted wellness policies</a:t>
            </a:r>
            <a:endParaRPr lang="en-US" sz="2000" dirty="0">
              <a:solidFill>
                <a:schemeClr val="bg1"/>
              </a:solidFill>
              <a:latin typeface="Calibri" panose="020F0502020204030204" pitchFamily="34" charset="0"/>
              <a:ea typeface="BatangChe" panose="02030609000101010101" pitchFamily="49" charset="-127"/>
            </a:endParaRPr>
          </a:p>
        </p:txBody>
      </p:sp>
      <p:graphicFrame>
        <p:nvGraphicFramePr>
          <p:cNvPr id="7" name="Table 6"/>
          <p:cNvGraphicFramePr>
            <a:graphicFrameLocks noGrp="1"/>
          </p:cNvGraphicFramePr>
          <p:nvPr>
            <p:extLst>
              <p:ext uri="{D42A27DB-BD31-4B8C-83A1-F6EECF244321}">
                <p14:modId xmlns:p14="http://schemas.microsoft.com/office/powerpoint/2010/main" val="964598163"/>
              </p:ext>
            </p:extLst>
          </p:nvPr>
        </p:nvGraphicFramePr>
        <p:xfrm>
          <a:off x="4784820" y="2781790"/>
          <a:ext cx="6653718" cy="3835400"/>
        </p:xfrm>
        <a:graphic>
          <a:graphicData uri="http://schemas.openxmlformats.org/drawingml/2006/table">
            <a:tbl>
              <a:tblPr firstRow="1" bandRow="1">
                <a:tableStyleId>{5C22544A-7EE6-4342-B048-85BDC9FD1C3A}</a:tableStyleId>
              </a:tblPr>
              <a:tblGrid>
                <a:gridCol w="3602333"/>
                <a:gridCol w="3051385"/>
              </a:tblGrid>
              <a:tr h="370840">
                <a:tc>
                  <a:txBody>
                    <a:bodyPr/>
                    <a:lstStyle/>
                    <a:p>
                      <a:r>
                        <a:rPr lang="en-US" sz="1600" b="1" dirty="0" smtClean="0">
                          <a:solidFill>
                            <a:schemeClr val="bg1"/>
                          </a:solidFill>
                          <a:latin typeface="Calibri" panose="020F0502020204030204" pitchFamily="34" charset="0"/>
                        </a:rPr>
                        <a:t>Accomack Sheriff’s Department</a:t>
                      </a:r>
                      <a:endParaRPr lang="en-US" sz="1600" b="1" dirty="0">
                        <a:solidFill>
                          <a:schemeClr val="bg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Calibri" panose="020F0502020204030204" pitchFamily="34" charset="0"/>
                        </a:rPr>
                        <a:t>Northampton Sheriff’s Department</a:t>
                      </a:r>
                    </a:p>
                    <a:p>
                      <a:endParaRPr lang="en-US" sz="1600" b="1" dirty="0">
                        <a:solidFill>
                          <a:schemeClr val="bg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ANEC</a:t>
                      </a:r>
                      <a:endParaRPr lang="en-US" sz="1600" b="1" dirty="0">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Purdue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Arcadia Nursing Home</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Quail Run</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Blue Crab Bay Co.</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Riverside Shore Memorial Hospital</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Eastern Shore Rural Health System, Inc.</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St. John’s United Methodist Church</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Eastern Shore Community College</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Tyson</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Eastern Shore Health District</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Eastern Shore Public Libraries</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dirty="0" smtClean="0">
                          <a:latin typeface="Calibri" panose="020F0502020204030204" pitchFamily="34" charset="0"/>
                        </a:rPr>
                        <a:t>Eastern Shore CSB</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latin typeface="Calibri" panose="020F0502020204030204" pitchFamily="34" charset="0"/>
                        </a:rPr>
                        <a:t>911 Group</a:t>
                      </a:r>
                      <a:endParaRPr lang="en-US" sz="1600" b="1"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3262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27</a:t>
            </a:fld>
            <a:endParaRPr lang="en-US"/>
          </a:p>
        </p:txBody>
      </p:sp>
      <p:sp>
        <p:nvSpPr>
          <p:cNvPr id="3" name="Rectangle 2"/>
          <p:cNvSpPr/>
          <p:nvPr/>
        </p:nvSpPr>
        <p:spPr>
          <a:xfrm>
            <a:off x="901701" y="345491"/>
            <a:ext cx="4030224" cy="2462213"/>
          </a:xfrm>
          <a:prstGeom prst="rect">
            <a:avLst/>
          </a:prstGeom>
        </p:spPr>
        <p:txBody>
          <a:bodyPr wrap="square">
            <a:spAutoFit/>
          </a:bodyPr>
          <a:lstStyle/>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Worksite </a:t>
            </a:r>
            <a:r>
              <a:rPr lang="en-US" sz="3600" b="1" dirty="0">
                <a:solidFill>
                  <a:schemeClr val="bg1"/>
                </a:solidFill>
                <a:latin typeface="Calibri" panose="020F0502020204030204" pitchFamily="34" charset="0"/>
                <a:ea typeface="BatangChe" panose="02030609000101010101" pitchFamily="49" charset="-127"/>
                <a:cs typeface="Times New Roman" panose="02020603050405020304" pitchFamily="18" charset="0"/>
              </a:rPr>
              <a:t>&amp; Faith Community Wellness Policies </a:t>
            </a:r>
            <a:endPar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a:p>
            <a:r>
              <a:rPr lang="en-US" sz="36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rPr>
              <a:t>Work Group</a:t>
            </a:r>
          </a:p>
          <a:p>
            <a:endParaRPr lang="en-US" sz="1000" b="1" dirty="0" smtClean="0">
              <a:solidFill>
                <a:schemeClr val="bg1"/>
              </a:solidFill>
              <a:latin typeface="Calibri" panose="020F0502020204030204" pitchFamily="34" charset="0"/>
              <a:ea typeface="BatangChe" panose="02030609000101010101" pitchFamily="49" charset="-127"/>
              <a:cs typeface="Times New Roman" panose="02020603050405020304" pitchFamily="18" charset="0"/>
            </a:endParaRPr>
          </a:p>
        </p:txBody>
      </p:sp>
      <p:sp>
        <p:nvSpPr>
          <p:cNvPr id="4" name="TextBox 3"/>
          <p:cNvSpPr txBox="1"/>
          <p:nvPr/>
        </p:nvSpPr>
        <p:spPr>
          <a:xfrm>
            <a:off x="5097293" y="2091448"/>
            <a:ext cx="6858000" cy="4154984"/>
          </a:xfrm>
          <a:prstGeom prst="rect">
            <a:avLst/>
          </a:prstGeom>
          <a:noFill/>
        </p:spPr>
        <p:txBody>
          <a:bodyPr wrap="square" rtlCol="0">
            <a:spAutoFit/>
          </a:bodyPr>
          <a:lstStyle/>
          <a:p>
            <a:pPr>
              <a:tabLst>
                <a:tab pos="1828800" algn="l"/>
              </a:tabLst>
            </a:pPr>
            <a:r>
              <a:rPr lang="en-US" sz="2400" b="1" dirty="0" smtClean="0">
                <a:solidFill>
                  <a:schemeClr val="bg1"/>
                </a:solidFill>
                <a:latin typeface="Calibri" panose="020F0502020204030204" pitchFamily="34" charset="0"/>
              </a:rPr>
              <a:t>Funder</a:t>
            </a:r>
            <a:r>
              <a:rPr lang="en-US" sz="2400" dirty="0" smtClean="0">
                <a:solidFill>
                  <a:schemeClr val="bg1"/>
                </a:solidFill>
                <a:latin typeface="Calibri" panose="020F0502020204030204" pitchFamily="34" charset="0"/>
              </a:rPr>
              <a:t>	Virginia Foundation for Healthy Youth</a:t>
            </a:r>
          </a:p>
          <a:p>
            <a:pPr>
              <a:tabLst>
                <a:tab pos="1828800" algn="l"/>
              </a:tabLst>
            </a:pPr>
            <a:endParaRPr lang="en-US" sz="2400" dirty="0">
              <a:solidFill>
                <a:schemeClr val="bg1"/>
              </a:solidFill>
              <a:latin typeface="Calibri" panose="020F0502020204030204" pitchFamily="34" charset="0"/>
            </a:endParaRPr>
          </a:p>
          <a:p>
            <a:pPr>
              <a:tabLst>
                <a:tab pos="1828800" algn="l"/>
              </a:tabLst>
            </a:pPr>
            <a:r>
              <a:rPr lang="en-US" sz="2400" b="1" dirty="0" smtClean="0">
                <a:solidFill>
                  <a:schemeClr val="bg1"/>
                </a:solidFill>
                <a:latin typeface="Calibri" panose="020F0502020204030204" pitchFamily="34" charset="0"/>
              </a:rPr>
              <a:t>Lead Agency</a:t>
            </a:r>
            <a:r>
              <a:rPr lang="en-US" sz="2400" dirty="0" smtClean="0">
                <a:solidFill>
                  <a:schemeClr val="bg1"/>
                </a:solidFill>
                <a:latin typeface="Calibri" panose="020F0502020204030204" pitchFamily="34" charset="0"/>
              </a:rPr>
              <a:t>	Eastern Shore Health Department</a:t>
            </a:r>
          </a:p>
          <a:p>
            <a:pPr>
              <a:tabLst>
                <a:tab pos="1828800" algn="l"/>
              </a:tabLst>
            </a:pPr>
            <a:endParaRPr lang="en-US" sz="2400" dirty="0">
              <a:solidFill>
                <a:schemeClr val="bg1"/>
              </a:solidFill>
              <a:latin typeface="Calibri" panose="020F0502020204030204" pitchFamily="34" charset="0"/>
            </a:endParaRPr>
          </a:p>
          <a:p>
            <a:pPr>
              <a:tabLst>
                <a:tab pos="1828800" algn="l"/>
              </a:tabLst>
            </a:pPr>
            <a:r>
              <a:rPr lang="en-US" sz="2400" b="1" dirty="0" smtClean="0">
                <a:solidFill>
                  <a:schemeClr val="bg1"/>
                </a:solidFill>
                <a:latin typeface="Calibri" panose="020F0502020204030204" pitchFamily="34" charset="0"/>
              </a:rPr>
              <a:t>Partners</a:t>
            </a:r>
            <a:r>
              <a:rPr lang="en-US" sz="2400" dirty="0" smtClean="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Ashley Gregory</a:t>
            </a:r>
            <a:r>
              <a:rPr lang="en-US" sz="2400" dirty="0" smtClean="0">
                <a:solidFill>
                  <a:schemeClr val="bg1"/>
                </a:solidFill>
                <a:latin typeface="Calibri" panose="020F0502020204030204" pitchFamily="34" charset="0"/>
              </a:rPr>
              <a:t>, VDH</a:t>
            </a:r>
          </a:p>
          <a:p>
            <a:pPr>
              <a:tabLst>
                <a:tab pos="1828800" algn="l"/>
              </a:tabLst>
            </a:pPr>
            <a:r>
              <a:rPr lang="en-US" sz="2400" dirty="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George King</a:t>
            </a:r>
            <a:r>
              <a:rPr lang="en-US" sz="2400" dirty="0" smtClean="0">
                <a:solidFill>
                  <a:schemeClr val="bg1"/>
                </a:solidFill>
                <a:latin typeface="Calibri" panose="020F0502020204030204" pitchFamily="34" charset="0"/>
              </a:rPr>
              <a:t>, St. John’s UMC</a:t>
            </a:r>
          </a:p>
          <a:p>
            <a:pPr>
              <a:tabLst>
                <a:tab pos="1828800" algn="l"/>
              </a:tabLst>
            </a:pPr>
            <a:r>
              <a:rPr lang="en-US" sz="2400" dirty="0" smtClean="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Ellen Pudney</a:t>
            </a:r>
            <a:r>
              <a:rPr lang="en-US" sz="2400" dirty="0" smtClean="0">
                <a:solidFill>
                  <a:schemeClr val="bg1"/>
                </a:solidFill>
                <a:latin typeface="Calibri" panose="020F0502020204030204" pitchFamily="34" charset="0"/>
              </a:rPr>
              <a:t>, VA Cooperative </a:t>
            </a:r>
            <a:r>
              <a:rPr lang="en-US" sz="2400" dirty="0" smtClean="0">
                <a:solidFill>
                  <a:schemeClr val="bg1"/>
                </a:solidFill>
                <a:latin typeface="Calibri" panose="020F0502020204030204" pitchFamily="34" charset="0"/>
              </a:rPr>
              <a:t>	Extension</a:t>
            </a:r>
            <a:endParaRPr lang="en-US" sz="2400" dirty="0" smtClean="0">
              <a:solidFill>
                <a:schemeClr val="bg1"/>
              </a:solidFill>
              <a:latin typeface="Calibri" panose="020F0502020204030204" pitchFamily="34" charset="0"/>
            </a:endParaRPr>
          </a:p>
          <a:p>
            <a:pPr marL="1828800">
              <a:tabLst>
                <a:tab pos="1828800" algn="l"/>
              </a:tabLst>
            </a:pPr>
            <a:r>
              <a:rPr lang="en-US" sz="2400" b="1" dirty="0" smtClean="0">
                <a:solidFill>
                  <a:schemeClr val="bg1"/>
                </a:solidFill>
                <a:latin typeface="Calibri" panose="020F0502020204030204" pitchFamily="34" charset="0"/>
              </a:rPr>
              <a:t>Amanda Thomas</a:t>
            </a:r>
            <a:r>
              <a:rPr lang="en-US" sz="2400" dirty="0" smtClean="0">
                <a:solidFill>
                  <a:schemeClr val="bg1"/>
                </a:solidFill>
                <a:latin typeface="Calibri" panose="020F0502020204030204" pitchFamily="34" charset="0"/>
              </a:rPr>
              <a:t>, Eastern Shore Rural Health System, Inc.</a:t>
            </a:r>
          </a:p>
          <a:p>
            <a:pPr>
              <a:tabLst>
                <a:tab pos="1828800" algn="l"/>
              </a:tabLst>
            </a:pPr>
            <a:endParaRPr lang="en-US" sz="24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Tree>
    <p:extLst>
      <p:ext uri="{BB962C8B-B14F-4D97-AF65-F5344CB8AC3E}">
        <p14:creationId xmlns:p14="http://schemas.microsoft.com/office/powerpoint/2010/main" val="56477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28</a:t>
            </a:fld>
            <a:endParaRPr lang="en-US"/>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732104" y="339908"/>
            <a:ext cx="5206925" cy="4265579"/>
          </a:xfrm>
          <a:prstGeom prst="rect">
            <a:avLst/>
          </a:prstGeom>
        </p:spPr>
      </p:pic>
      <p:sp>
        <p:nvSpPr>
          <p:cNvPr id="4" name="TextBox 3"/>
          <p:cNvSpPr txBox="1"/>
          <p:nvPr/>
        </p:nvSpPr>
        <p:spPr>
          <a:xfrm>
            <a:off x="456941" y="765384"/>
            <a:ext cx="5360763" cy="1754326"/>
          </a:xfrm>
          <a:prstGeom prst="rect">
            <a:avLst/>
          </a:prstGeom>
          <a:noFill/>
        </p:spPr>
        <p:txBody>
          <a:bodyPr wrap="square" rtlCol="0">
            <a:spAutoFit/>
          </a:bodyPr>
          <a:lstStyle/>
          <a:p>
            <a:r>
              <a:rPr lang="en-US" sz="5400" b="1" dirty="0" smtClean="0">
                <a:solidFill>
                  <a:schemeClr val="bg1"/>
                </a:solidFill>
                <a:latin typeface="Calibri" panose="020F0502020204030204" pitchFamily="34" charset="0"/>
              </a:rPr>
              <a:t>Walking Trails Work Group</a:t>
            </a:r>
            <a:endParaRPr lang="en-US" sz="5400" b="1" dirty="0">
              <a:solidFill>
                <a:schemeClr val="bg1"/>
              </a:solidFill>
              <a:latin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6" name="TextBox 5"/>
          <p:cNvSpPr txBox="1"/>
          <p:nvPr/>
        </p:nvSpPr>
        <p:spPr>
          <a:xfrm>
            <a:off x="664634" y="2821538"/>
            <a:ext cx="4145906" cy="523220"/>
          </a:xfrm>
          <a:prstGeom prst="rect">
            <a:avLst/>
          </a:prstGeom>
          <a:noFill/>
        </p:spPr>
        <p:txBody>
          <a:bodyPr wrap="square" rtlCol="0">
            <a:spAutoFit/>
          </a:bodyPr>
          <a:lstStyle/>
          <a:p>
            <a:r>
              <a:rPr lang="en-US" sz="2800" dirty="0" smtClean="0">
                <a:solidFill>
                  <a:schemeClr val="bg1"/>
                </a:solidFill>
                <a:latin typeface="Calibri" panose="020F0502020204030204" pitchFamily="34" charset="0"/>
              </a:rPr>
              <a:t>Emma Fillebrown, Chair</a:t>
            </a:r>
            <a:endParaRPr 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7874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29</a:t>
            </a:fld>
            <a:endParaRPr lang="en-US"/>
          </a:p>
        </p:txBody>
      </p:sp>
      <p:sp>
        <p:nvSpPr>
          <p:cNvPr id="3" name="TextBox 2"/>
          <p:cNvSpPr txBox="1"/>
          <p:nvPr/>
        </p:nvSpPr>
        <p:spPr>
          <a:xfrm>
            <a:off x="885217" y="603115"/>
            <a:ext cx="2692870" cy="2800767"/>
          </a:xfrm>
          <a:prstGeom prst="rect">
            <a:avLst/>
          </a:prstGeom>
          <a:noFill/>
        </p:spPr>
        <p:txBody>
          <a:bodyPr wrap="square" rtlCol="0">
            <a:spAutoFit/>
          </a:bodyPr>
          <a:lstStyle/>
          <a:p>
            <a:r>
              <a:rPr lang="en-US" sz="4400" b="1" dirty="0" smtClean="0">
                <a:solidFill>
                  <a:schemeClr val="bg1"/>
                </a:solidFill>
                <a:latin typeface="Calibri" panose="020F0502020204030204" pitchFamily="34" charset="0"/>
              </a:rPr>
              <a:t>Walking Trails Work Group</a:t>
            </a:r>
            <a:endParaRPr lang="en-US" sz="4400" b="1" dirty="0">
              <a:solidFill>
                <a:schemeClr val="bg1"/>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TextBox 4"/>
          <p:cNvSpPr txBox="1"/>
          <p:nvPr/>
        </p:nvSpPr>
        <p:spPr>
          <a:xfrm>
            <a:off x="3578087" y="79895"/>
            <a:ext cx="4824919" cy="523220"/>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Accomplishments</a:t>
            </a:r>
            <a:endParaRPr lang="en-US" sz="2800" b="1" dirty="0">
              <a:solidFill>
                <a:schemeClr val="bg1"/>
              </a:solidFill>
              <a:latin typeface="Calibri" panose="020F0502020204030204" pitchFamily="34" charset="0"/>
            </a:endParaRPr>
          </a:p>
        </p:txBody>
      </p:sp>
      <p:sp>
        <p:nvSpPr>
          <p:cNvPr id="6" name="TextBox 5"/>
          <p:cNvSpPr txBox="1"/>
          <p:nvPr/>
        </p:nvSpPr>
        <p:spPr>
          <a:xfrm>
            <a:off x="3458817" y="699240"/>
            <a:ext cx="8189843"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latin typeface="Calibri" panose="020F0502020204030204" pitchFamily="34" charset="0"/>
              </a:rPr>
              <a:t>Reached nearly 5,000 people with weekly blog posts featuring walking trails</a:t>
            </a:r>
          </a:p>
          <a:p>
            <a:pPr marL="285750" indent="-285750">
              <a:buFont typeface="Arial" panose="020B0604020202020204" pitchFamily="34" charset="0"/>
              <a:buChar char="•"/>
            </a:pPr>
            <a:r>
              <a:rPr lang="en-US" sz="2800" dirty="0" smtClean="0">
                <a:solidFill>
                  <a:schemeClr val="bg1"/>
                </a:solidFill>
                <a:latin typeface="Calibri" panose="020F0502020204030204" pitchFamily="34" charset="0"/>
              </a:rPr>
              <a:t>Assessed </a:t>
            </a:r>
            <a:r>
              <a:rPr lang="en-US" sz="2800" dirty="0" smtClean="0">
                <a:solidFill>
                  <a:schemeClr val="bg1"/>
                </a:solidFill>
                <a:latin typeface="Calibri" panose="020F0502020204030204" pitchFamily="34" charset="0"/>
              </a:rPr>
              <a:t>7 trails for use/accessibility with No Limits Eastern Shore’s Walking Trail Assessment Team.  Find it on </a:t>
            </a:r>
            <a:r>
              <a:rPr lang="en-US" sz="2800" dirty="0" smtClean="0">
                <a:solidFill>
                  <a:schemeClr val="bg1"/>
                </a:solidFill>
                <a:latin typeface="Calibri" panose="020F0502020204030204" pitchFamily="34" charset="0"/>
                <a:hlinkClick r:id="rId4"/>
              </a:rPr>
              <a:t>www.nolimitseasternshore.com/walking-trails/</a:t>
            </a:r>
            <a:endParaRPr lang="en-US" sz="28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800" dirty="0" smtClean="0">
                <a:solidFill>
                  <a:schemeClr val="bg1"/>
                </a:solidFill>
                <a:latin typeface="Calibri" panose="020F0502020204030204" pitchFamily="34" charset="0"/>
              </a:rPr>
              <a:t>Haydon </a:t>
            </a:r>
            <a:r>
              <a:rPr lang="en-US" sz="2800" dirty="0" smtClean="0">
                <a:solidFill>
                  <a:schemeClr val="bg1"/>
                </a:solidFill>
                <a:latin typeface="Calibri" panose="020F0502020204030204" pitchFamily="34" charset="0"/>
              </a:rPr>
              <a:t>Rochester walked and mapped all trails.  Find on ESHC &amp; NLES websites</a:t>
            </a:r>
          </a:p>
          <a:p>
            <a:pPr marL="285750" indent="-285750">
              <a:buFont typeface="Arial" panose="020B0604020202020204" pitchFamily="34" charset="0"/>
              <a:buChar char="•"/>
            </a:pPr>
            <a:r>
              <a:rPr lang="en-US" sz="2800" dirty="0" smtClean="0">
                <a:solidFill>
                  <a:schemeClr val="bg1"/>
                </a:solidFill>
                <a:latin typeface="Calibri" panose="020F0502020204030204" pitchFamily="34" charset="0"/>
              </a:rPr>
              <a:t>Eastern </a:t>
            </a:r>
            <a:r>
              <a:rPr lang="en-US" sz="2800" dirty="0" smtClean="0">
                <a:solidFill>
                  <a:schemeClr val="bg1"/>
                </a:solidFill>
                <a:latin typeface="Calibri" panose="020F0502020204030204" pitchFamily="34" charset="0"/>
              </a:rPr>
              <a:t>Shore of Virginia Community Foundation funding, expect to see promotional brochures soon</a:t>
            </a:r>
          </a:p>
          <a:p>
            <a:pPr marL="285750" indent="-285750">
              <a:buFont typeface="Arial" panose="020B0604020202020204" pitchFamily="34" charset="0"/>
              <a:buChar char="•"/>
            </a:pPr>
            <a:r>
              <a:rPr lang="en-US" sz="2800" dirty="0" smtClean="0">
                <a:solidFill>
                  <a:schemeClr val="bg1"/>
                </a:solidFill>
                <a:latin typeface="Calibri" panose="020F0502020204030204" pitchFamily="34" charset="0"/>
              </a:rPr>
              <a:t>Planning </a:t>
            </a:r>
            <a:r>
              <a:rPr lang="en-US" sz="2800" dirty="0" smtClean="0">
                <a:solidFill>
                  <a:schemeClr val="bg1"/>
                </a:solidFill>
                <a:latin typeface="Calibri" panose="020F0502020204030204" pitchFamily="34" charset="0"/>
              </a:rPr>
              <a:t>a “</a:t>
            </a:r>
            <a:r>
              <a:rPr lang="en-US" sz="2800" dirty="0" err="1" smtClean="0">
                <a:solidFill>
                  <a:schemeClr val="bg1"/>
                </a:solidFill>
                <a:latin typeface="Calibri" panose="020F0502020204030204" pitchFamily="34" charset="0"/>
              </a:rPr>
              <a:t>GeoTour</a:t>
            </a:r>
            <a:r>
              <a:rPr lang="en-US" sz="2800" dirty="0" smtClean="0">
                <a:solidFill>
                  <a:schemeClr val="bg1"/>
                </a:solidFill>
                <a:latin typeface="Calibri" panose="020F0502020204030204" pitchFamily="34" charset="0"/>
              </a:rPr>
              <a:t>” using the global application, “Geocaching.”</a:t>
            </a:r>
            <a:endParaRPr 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1087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00" y="511907"/>
            <a:ext cx="11392145" cy="2301631"/>
          </a:xfrm>
        </p:spPr>
        <p:txBody>
          <a:bodyPr>
            <a:normAutofit fontScale="90000"/>
          </a:bodyPr>
          <a:lstStyle/>
          <a:p>
            <a:r>
              <a:rPr lang="en-US" sz="9800" dirty="0" smtClean="0">
                <a:latin typeface="BatangChe" panose="02030609000101010101" pitchFamily="49" charset="-127"/>
                <a:ea typeface="BatangChe" panose="02030609000101010101" pitchFamily="49" charset="-127"/>
              </a:rPr>
              <a:t>M I S </a:t>
            </a:r>
            <a:r>
              <a:rPr lang="en-US" sz="9800" dirty="0" err="1" smtClean="0">
                <a:latin typeface="BatangChe" panose="02030609000101010101" pitchFamily="49" charset="-127"/>
                <a:ea typeface="BatangChe" panose="02030609000101010101" pitchFamily="49" charset="-127"/>
              </a:rPr>
              <a:t>S</a:t>
            </a:r>
            <a:r>
              <a:rPr lang="en-US" sz="9800" dirty="0" smtClean="0">
                <a:latin typeface="BatangChe" panose="02030609000101010101" pitchFamily="49" charset="-127"/>
                <a:ea typeface="BatangChe" panose="02030609000101010101" pitchFamily="49" charset="-127"/>
              </a:rPr>
              <a:t> I O N </a:t>
            </a:r>
            <a:r>
              <a:rPr lang="en-US" sz="7200" dirty="0" smtClean="0">
                <a:latin typeface="BatangChe" panose="02030609000101010101" pitchFamily="49" charset="-127"/>
                <a:ea typeface="BatangChe" panose="02030609000101010101" pitchFamily="49" charset="-127"/>
              </a:rPr>
              <a:t/>
            </a:r>
            <a:br>
              <a:rPr lang="en-US" sz="7200" dirty="0" smtClean="0">
                <a:latin typeface="BatangChe" panose="02030609000101010101" pitchFamily="49" charset="-127"/>
                <a:ea typeface="BatangChe" panose="02030609000101010101" pitchFamily="49" charset="-127"/>
              </a:rPr>
            </a:br>
            <a:r>
              <a:rPr lang="en-US" sz="7300" dirty="0" smtClean="0">
                <a:latin typeface="BatangChe" panose="02030609000101010101" pitchFamily="49" charset="-127"/>
                <a:ea typeface="BatangChe" panose="02030609000101010101" pitchFamily="49" charset="-127"/>
              </a:rPr>
              <a:t>2 0 0 9 – 2 0 1 6</a:t>
            </a:r>
            <a:endParaRPr lang="en-US" sz="7300" dirty="0">
              <a:latin typeface="BatangChe" panose="02030609000101010101" pitchFamily="49" charset="-127"/>
              <a:ea typeface="BatangChe" panose="02030609000101010101" pitchFamily="49" charset="-127"/>
            </a:endParaRPr>
          </a:p>
        </p:txBody>
      </p:sp>
      <p:sp>
        <p:nvSpPr>
          <p:cNvPr id="3" name="Text Placeholder 2"/>
          <p:cNvSpPr>
            <a:spLocks noGrp="1"/>
          </p:cNvSpPr>
          <p:nvPr>
            <p:ph type="body" idx="1"/>
          </p:nvPr>
        </p:nvSpPr>
        <p:spPr>
          <a:xfrm>
            <a:off x="670900" y="2948354"/>
            <a:ext cx="8534400" cy="1498600"/>
          </a:xfrm>
        </p:spPr>
        <p:txBody>
          <a:bodyPr>
            <a:normAutofit/>
          </a:bodyPr>
          <a:lstStyle/>
          <a:p>
            <a:r>
              <a:rPr lang="en-US" sz="4400" dirty="0" smtClean="0">
                <a:solidFill>
                  <a:schemeClr val="bg1"/>
                </a:solidFill>
                <a:latin typeface="Lucida Calligraphy" panose="03010101010101010101" pitchFamily="66" charset="0"/>
              </a:rPr>
              <a:t>Creating a healthier Shore </a:t>
            </a:r>
            <a:endParaRPr lang="en-US" sz="4400" dirty="0">
              <a:solidFill>
                <a:schemeClr val="bg1"/>
              </a:solidFill>
              <a:latin typeface="Lucida Calligraphy" panose="03010101010101010101"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310551"/>
            <a:ext cx="2986964" cy="1025441"/>
          </a:xfrm>
          <a:prstGeom prst="rect">
            <a:avLst/>
          </a:prstGeom>
        </p:spPr>
      </p:pic>
      <p:sp>
        <p:nvSpPr>
          <p:cNvPr id="5" name="Slide Number Placeholder 4"/>
          <p:cNvSpPr>
            <a:spLocks noGrp="1"/>
          </p:cNvSpPr>
          <p:nvPr>
            <p:ph type="sldNum" sz="quarter" idx="12"/>
          </p:nvPr>
        </p:nvSpPr>
        <p:spPr/>
        <p:txBody>
          <a:bodyPr/>
          <a:lstStyle/>
          <a:p>
            <a:fld id="{57D4076E-451C-45AD-87E7-26F12CEA90AA}" type="slidenum">
              <a:rPr lang="en-US" smtClean="0"/>
              <a:t>3</a:t>
            </a:fld>
            <a:endParaRPr lang="en-US"/>
          </a:p>
        </p:txBody>
      </p:sp>
    </p:spTree>
    <p:extLst>
      <p:ext uri="{BB962C8B-B14F-4D97-AF65-F5344CB8AC3E}">
        <p14:creationId xmlns:p14="http://schemas.microsoft.com/office/powerpoint/2010/main" val="346283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560927" y="423234"/>
            <a:ext cx="5237480" cy="3482340"/>
          </a:xfrm>
          <a:prstGeom prst="rect">
            <a:avLst/>
          </a:prstGeom>
        </p:spPr>
      </p:pic>
      <p:sp>
        <p:nvSpPr>
          <p:cNvPr id="9" name="TextBox 8"/>
          <p:cNvSpPr txBox="1"/>
          <p:nvPr/>
        </p:nvSpPr>
        <p:spPr>
          <a:xfrm>
            <a:off x="828898" y="423234"/>
            <a:ext cx="5418307" cy="5201424"/>
          </a:xfrm>
          <a:prstGeom prst="rect">
            <a:avLst/>
          </a:prstGeom>
          <a:noFill/>
        </p:spPr>
        <p:txBody>
          <a:bodyPr wrap="square" rtlCol="0">
            <a:spAutoFit/>
          </a:bodyPr>
          <a:lstStyle/>
          <a:p>
            <a:pPr>
              <a:tabLst>
                <a:tab pos="1828800" algn="l"/>
              </a:tabLst>
            </a:pPr>
            <a:r>
              <a:rPr lang="en-US" sz="2400" b="1" dirty="0" smtClean="0">
                <a:solidFill>
                  <a:schemeClr val="bg1"/>
                </a:solidFill>
                <a:latin typeface="Calibri" panose="020F0502020204030204" pitchFamily="34" charset="0"/>
              </a:rPr>
              <a:t>Funder</a:t>
            </a:r>
            <a:r>
              <a:rPr lang="en-US" sz="2400" dirty="0" smtClean="0">
                <a:solidFill>
                  <a:schemeClr val="bg1"/>
                </a:solidFill>
                <a:latin typeface="Calibri" panose="020F0502020204030204" pitchFamily="34" charset="0"/>
              </a:rPr>
              <a:t>	The Eastern Shore of Virginia 	Community Foundation</a:t>
            </a:r>
          </a:p>
          <a:p>
            <a:pPr>
              <a:tabLst>
                <a:tab pos="1828800" algn="l"/>
              </a:tabLst>
            </a:pPr>
            <a:r>
              <a:rPr lang="en-US" sz="2400" dirty="0" smtClean="0">
                <a:solidFill>
                  <a:schemeClr val="bg1"/>
                </a:solidFill>
                <a:latin typeface="Calibri" panose="020F0502020204030204" pitchFamily="34" charset="0"/>
              </a:rPr>
              <a:t>	Virginia Foundation for </a:t>
            </a:r>
            <a:r>
              <a:rPr lang="en-US" sz="2400" dirty="0" smtClean="0">
                <a:solidFill>
                  <a:schemeClr val="bg1"/>
                </a:solidFill>
                <a:latin typeface="Calibri" panose="020F0502020204030204" pitchFamily="34" charset="0"/>
              </a:rPr>
              <a:t>	Healthy Youth</a:t>
            </a:r>
            <a:endParaRPr lang="en-US" sz="2400" dirty="0" smtClean="0">
              <a:solidFill>
                <a:schemeClr val="bg1"/>
              </a:solidFill>
              <a:latin typeface="Calibri" panose="020F0502020204030204" pitchFamily="34" charset="0"/>
            </a:endParaRPr>
          </a:p>
          <a:p>
            <a:pPr>
              <a:tabLst>
                <a:tab pos="1430338" algn="l"/>
              </a:tabLst>
            </a:pPr>
            <a:endParaRPr lang="en-US" sz="1000" dirty="0">
              <a:solidFill>
                <a:schemeClr val="bg1"/>
              </a:solidFill>
              <a:latin typeface="Calibri" panose="020F0502020204030204" pitchFamily="34" charset="0"/>
            </a:endParaRPr>
          </a:p>
          <a:p>
            <a:pPr>
              <a:tabLst>
                <a:tab pos="1770063" algn="l"/>
              </a:tabLst>
            </a:pPr>
            <a:r>
              <a:rPr lang="en-US" sz="2400" b="1" dirty="0" smtClean="0">
                <a:solidFill>
                  <a:schemeClr val="bg1"/>
                </a:solidFill>
                <a:latin typeface="Calibri" panose="020F0502020204030204" pitchFamily="34" charset="0"/>
              </a:rPr>
              <a:t>Lead Agency</a:t>
            </a:r>
            <a:r>
              <a:rPr lang="en-US" sz="2400" dirty="0" smtClean="0">
                <a:solidFill>
                  <a:schemeClr val="bg1"/>
                </a:solidFill>
                <a:latin typeface="Calibri" panose="020F0502020204030204" pitchFamily="34" charset="0"/>
              </a:rPr>
              <a:t>	No Limits Eastern Shore</a:t>
            </a:r>
          </a:p>
          <a:p>
            <a:pPr>
              <a:tabLst>
                <a:tab pos="1770063" algn="l"/>
              </a:tabLst>
            </a:pPr>
            <a:endParaRPr lang="en-US" sz="1000" b="1" dirty="0" smtClean="0">
              <a:solidFill>
                <a:schemeClr val="bg1"/>
              </a:solidFill>
              <a:latin typeface="Calibri" panose="020F0502020204030204" pitchFamily="34" charset="0"/>
            </a:endParaRPr>
          </a:p>
          <a:p>
            <a:pPr>
              <a:tabLst>
                <a:tab pos="1770063" algn="l"/>
              </a:tabLst>
            </a:pPr>
            <a:r>
              <a:rPr lang="en-US" sz="2400" b="1" dirty="0" smtClean="0">
                <a:solidFill>
                  <a:schemeClr val="bg1"/>
                </a:solidFill>
                <a:latin typeface="Calibri" panose="020F0502020204030204" pitchFamily="34" charset="0"/>
              </a:rPr>
              <a:t>Work </a:t>
            </a:r>
            <a:r>
              <a:rPr lang="en-US" sz="2400" b="1" dirty="0" smtClean="0">
                <a:solidFill>
                  <a:schemeClr val="bg1"/>
                </a:solidFill>
                <a:latin typeface="Calibri" panose="020F0502020204030204" pitchFamily="34" charset="0"/>
              </a:rPr>
              <a:t>Group</a:t>
            </a:r>
          </a:p>
          <a:p>
            <a:pPr>
              <a:tabLst>
                <a:tab pos="1770063" algn="l"/>
              </a:tabLst>
            </a:pPr>
            <a:r>
              <a:rPr lang="en-US" sz="2400" b="1" dirty="0" smtClean="0">
                <a:solidFill>
                  <a:schemeClr val="bg1"/>
                </a:solidFill>
                <a:latin typeface="Calibri" panose="020F0502020204030204" pitchFamily="34" charset="0"/>
              </a:rPr>
              <a:t>Partners</a:t>
            </a:r>
            <a:r>
              <a:rPr lang="en-US" sz="2400" dirty="0" smtClean="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Emma Fillebrown</a:t>
            </a:r>
            <a:r>
              <a:rPr lang="en-US" sz="2400" dirty="0" smtClean="0">
                <a:solidFill>
                  <a:schemeClr val="bg1"/>
                </a:solidFill>
                <a:latin typeface="Calibri" panose="020F0502020204030204" pitchFamily="34" charset="0"/>
              </a:rPr>
              <a:t>, Chair</a:t>
            </a:r>
          </a:p>
          <a:p>
            <a:pPr>
              <a:tabLst>
                <a:tab pos="1770063" algn="l"/>
              </a:tabLst>
            </a:pPr>
            <a:r>
              <a:rPr lang="en-US" sz="2400" dirty="0">
                <a:solidFill>
                  <a:schemeClr val="bg1"/>
                </a:solidFill>
                <a:latin typeface="Calibri" panose="020F0502020204030204" pitchFamily="34" charset="0"/>
              </a:rPr>
              <a:t>	</a:t>
            </a:r>
            <a:r>
              <a:rPr lang="en-US" sz="2400" dirty="0" smtClean="0">
                <a:solidFill>
                  <a:schemeClr val="bg1"/>
                </a:solidFill>
                <a:latin typeface="Calibri" panose="020F0502020204030204" pitchFamily="34" charset="0"/>
              </a:rPr>
              <a:t>No Limits Eastern Shore</a:t>
            </a:r>
          </a:p>
          <a:p>
            <a:pPr>
              <a:tabLst>
                <a:tab pos="1770063" algn="l"/>
              </a:tabLst>
            </a:pPr>
            <a:r>
              <a:rPr lang="en-US" sz="2400" dirty="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Margaret Van Clief</a:t>
            </a:r>
          </a:p>
          <a:p>
            <a:pPr>
              <a:tabLst>
                <a:tab pos="1770063" algn="l"/>
              </a:tabLst>
            </a:pPr>
            <a:r>
              <a:rPr lang="en-US" sz="2400" dirty="0" smtClean="0">
                <a:solidFill>
                  <a:schemeClr val="bg1"/>
                </a:solidFill>
                <a:latin typeface="Calibri" panose="020F0502020204030204" pitchFamily="34" charset="0"/>
              </a:rPr>
              <a:t>	The Nature Conservancy &amp; 	Virginia Coast Reserve</a:t>
            </a:r>
          </a:p>
          <a:p>
            <a:pPr>
              <a:tabLst>
                <a:tab pos="1770063" algn="l"/>
              </a:tabLst>
            </a:pPr>
            <a:r>
              <a:rPr lang="en-US" sz="2400" dirty="0">
                <a:solidFill>
                  <a:schemeClr val="bg1"/>
                </a:solidFill>
                <a:latin typeface="Calibri" panose="020F0502020204030204" pitchFamily="34" charset="0"/>
              </a:rPr>
              <a:t>	</a:t>
            </a:r>
            <a:r>
              <a:rPr lang="en-US" sz="2400" b="1" dirty="0" smtClean="0">
                <a:solidFill>
                  <a:schemeClr val="bg1"/>
                </a:solidFill>
                <a:latin typeface="Calibri" panose="020F0502020204030204" pitchFamily="34" charset="0"/>
              </a:rPr>
              <a:t>Haydon Rochester</a:t>
            </a:r>
          </a:p>
          <a:p>
            <a:pPr>
              <a:tabLst>
                <a:tab pos="1770063" algn="l"/>
              </a:tabLst>
            </a:pPr>
            <a:r>
              <a:rPr lang="en-US" sz="2400" dirty="0">
                <a:solidFill>
                  <a:schemeClr val="bg1"/>
                </a:solidFill>
                <a:latin typeface="Calibri" panose="020F0502020204030204" pitchFamily="34" charset="0"/>
              </a:rPr>
              <a:t>	</a:t>
            </a:r>
            <a:r>
              <a:rPr lang="en-US" sz="2400" dirty="0" smtClean="0">
                <a:solidFill>
                  <a:schemeClr val="bg1"/>
                </a:solidFill>
                <a:latin typeface="Calibri" panose="020F0502020204030204" pitchFamily="34" charset="0"/>
              </a:rPr>
              <a:t>Onancock Market</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66442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77592" y="5070585"/>
            <a:ext cx="1142245" cy="669925"/>
          </a:xfrm>
        </p:spPr>
        <p:txBody>
          <a:bodyPr/>
          <a:lstStyle/>
          <a:p>
            <a:fld id="{57D4076E-451C-45AD-87E7-26F12CEA90AA}" type="slidenum">
              <a:rPr lang="en-US" smtClean="0"/>
              <a:t>31</a:t>
            </a:fld>
            <a:endParaRPr lang="en-US"/>
          </a:p>
        </p:txBody>
      </p:sp>
      <p:sp>
        <p:nvSpPr>
          <p:cNvPr id="3" name="TextBox 2"/>
          <p:cNvSpPr txBox="1"/>
          <p:nvPr/>
        </p:nvSpPr>
        <p:spPr>
          <a:xfrm>
            <a:off x="933856" y="484761"/>
            <a:ext cx="5466944" cy="1200329"/>
          </a:xfrm>
          <a:prstGeom prst="rect">
            <a:avLst/>
          </a:prstGeom>
          <a:noFill/>
        </p:spPr>
        <p:txBody>
          <a:bodyPr wrap="square" rtlCol="0">
            <a:spAutoFit/>
          </a:bodyPr>
          <a:lstStyle/>
          <a:p>
            <a:r>
              <a:rPr lang="en-US" sz="3600" b="1" dirty="0" smtClean="0">
                <a:solidFill>
                  <a:schemeClr val="bg1"/>
                </a:solidFill>
                <a:latin typeface="Calibri" panose="020F0502020204030204" pitchFamily="34" charset="0"/>
              </a:rPr>
              <a:t>Youth Leadership Academy Work Group</a:t>
            </a:r>
            <a:endParaRPr lang="en-US" sz="3600" b="1" dirty="0">
              <a:solidFill>
                <a:schemeClr val="bg1"/>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570" y="484761"/>
            <a:ext cx="4324486" cy="3243365"/>
          </a:xfrm>
          <a:prstGeom prst="rect">
            <a:avLst/>
          </a:prstGeom>
        </p:spPr>
      </p:pic>
      <p:sp>
        <p:nvSpPr>
          <p:cNvPr id="6" name="TextBox 5"/>
          <p:cNvSpPr txBox="1"/>
          <p:nvPr/>
        </p:nvSpPr>
        <p:spPr>
          <a:xfrm>
            <a:off x="933856" y="1834212"/>
            <a:ext cx="5155659" cy="461665"/>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rPr>
              <a:t>Linda Thomas-Glover, Chair</a:t>
            </a:r>
            <a:endParaRPr lang="en-US" sz="2400" b="1" dirty="0">
              <a:solidFill>
                <a:schemeClr val="bg1"/>
              </a:solidFill>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8" name="TextBox 7"/>
          <p:cNvSpPr txBox="1"/>
          <p:nvPr/>
        </p:nvSpPr>
        <p:spPr>
          <a:xfrm>
            <a:off x="828898" y="2453630"/>
            <a:ext cx="5846323" cy="3016210"/>
          </a:xfrm>
          <a:prstGeom prst="rect">
            <a:avLst/>
          </a:prstGeom>
          <a:noFill/>
        </p:spPr>
        <p:txBody>
          <a:bodyPr wrap="square" rtlCol="0">
            <a:spAutoFit/>
          </a:bodyPr>
          <a:lstStyle/>
          <a:p>
            <a:r>
              <a:rPr lang="en-US" b="1" dirty="0" smtClean="0">
                <a:solidFill>
                  <a:schemeClr val="bg1"/>
                </a:solidFill>
                <a:latin typeface="Calibri" panose="020F0502020204030204" pitchFamily="34" charset="0"/>
              </a:rPr>
              <a:t>2016 Scholars</a:t>
            </a:r>
          </a:p>
          <a:p>
            <a:endParaRPr lang="en-US" sz="1000" dirty="0">
              <a:solidFill>
                <a:schemeClr val="bg1"/>
              </a:solidFill>
              <a:latin typeface="Calibri" panose="020F0502020204030204" pitchFamily="34" charset="0"/>
            </a:endParaRPr>
          </a:p>
          <a:p>
            <a:r>
              <a:rPr lang="en-US" b="1" dirty="0" smtClean="0">
                <a:solidFill>
                  <a:schemeClr val="bg1"/>
                </a:solidFill>
                <a:latin typeface="Calibri" panose="020F0502020204030204" pitchFamily="34" charset="0"/>
              </a:rPr>
              <a:t>Jenniyah Boggs</a:t>
            </a:r>
            <a:r>
              <a:rPr lang="en-US" dirty="0" smtClean="0">
                <a:solidFill>
                  <a:schemeClr val="bg1"/>
                </a:solidFill>
                <a:latin typeface="Calibri" panose="020F0502020204030204" pitchFamily="34" charset="0"/>
              </a:rPr>
              <a:t>, Senior, Arcadia High School</a:t>
            </a:r>
          </a:p>
          <a:p>
            <a:r>
              <a:rPr lang="en-US" b="1" dirty="0" smtClean="0">
                <a:solidFill>
                  <a:schemeClr val="bg1"/>
                </a:solidFill>
                <a:latin typeface="Calibri" panose="020F0502020204030204" pitchFamily="34" charset="0"/>
              </a:rPr>
              <a:t>Briana Dennis</a:t>
            </a:r>
            <a:r>
              <a:rPr lang="en-US" dirty="0" smtClean="0">
                <a:solidFill>
                  <a:schemeClr val="bg1"/>
                </a:solidFill>
                <a:latin typeface="Calibri" panose="020F0502020204030204" pitchFamily="34" charset="0"/>
              </a:rPr>
              <a:t>, Freshman, Northampton High School</a:t>
            </a:r>
          </a:p>
          <a:p>
            <a:r>
              <a:rPr lang="en-US" b="1" dirty="0" smtClean="0">
                <a:solidFill>
                  <a:schemeClr val="bg1"/>
                </a:solidFill>
                <a:latin typeface="Calibri" panose="020F0502020204030204" pitchFamily="34" charset="0"/>
              </a:rPr>
              <a:t>Isaac Gomez</a:t>
            </a:r>
            <a:r>
              <a:rPr lang="en-US" dirty="0" smtClean="0">
                <a:solidFill>
                  <a:schemeClr val="bg1"/>
                </a:solidFill>
                <a:latin typeface="Calibri" panose="020F0502020204030204" pitchFamily="34" charset="0"/>
              </a:rPr>
              <a:t>, Junior, Northampton High School</a:t>
            </a:r>
          </a:p>
          <a:p>
            <a:r>
              <a:rPr lang="en-US" b="1" dirty="0" smtClean="0">
                <a:solidFill>
                  <a:schemeClr val="bg1"/>
                </a:solidFill>
                <a:latin typeface="Calibri" panose="020F0502020204030204" pitchFamily="34" charset="0"/>
              </a:rPr>
              <a:t>Imani Lee</a:t>
            </a:r>
            <a:r>
              <a:rPr lang="en-US" dirty="0" smtClean="0">
                <a:solidFill>
                  <a:schemeClr val="bg1"/>
                </a:solidFill>
                <a:latin typeface="Calibri" panose="020F0502020204030204" pitchFamily="34" charset="0"/>
              </a:rPr>
              <a:t>, Junior, Northampton High School</a:t>
            </a:r>
          </a:p>
          <a:p>
            <a:r>
              <a:rPr lang="en-US" b="1" dirty="0" smtClean="0">
                <a:solidFill>
                  <a:schemeClr val="bg1"/>
                </a:solidFill>
                <a:latin typeface="Calibri" panose="020F0502020204030204" pitchFamily="34" charset="0"/>
              </a:rPr>
              <a:t>Briana Rogers</a:t>
            </a:r>
            <a:r>
              <a:rPr lang="en-US" dirty="0" smtClean="0">
                <a:solidFill>
                  <a:schemeClr val="bg1"/>
                </a:solidFill>
                <a:latin typeface="Calibri" panose="020F0502020204030204" pitchFamily="34" charset="0"/>
              </a:rPr>
              <a:t>, Senior, Nandua High School</a:t>
            </a:r>
          </a:p>
          <a:p>
            <a:r>
              <a:rPr lang="en-US" b="1" dirty="0" smtClean="0">
                <a:solidFill>
                  <a:schemeClr val="bg1"/>
                </a:solidFill>
                <a:latin typeface="Calibri" panose="020F0502020204030204" pitchFamily="34" charset="0"/>
              </a:rPr>
              <a:t>William Rogers</a:t>
            </a:r>
            <a:r>
              <a:rPr lang="en-US" dirty="0" smtClean="0">
                <a:solidFill>
                  <a:schemeClr val="bg1"/>
                </a:solidFill>
                <a:latin typeface="Calibri" panose="020F0502020204030204" pitchFamily="34" charset="0"/>
              </a:rPr>
              <a:t>, Freshman, Nandua High School</a:t>
            </a:r>
          </a:p>
          <a:p>
            <a:r>
              <a:rPr lang="en-US" b="1" dirty="0" smtClean="0">
                <a:solidFill>
                  <a:schemeClr val="bg1"/>
                </a:solidFill>
                <a:latin typeface="Calibri" panose="020F0502020204030204" pitchFamily="34" charset="0"/>
              </a:rPr>
              <a:t>Alexis Tucker, </a:t>
            </a:r>
            <a:r>
              <a:rPr lang="en-US" dirty="0" smtClean="0">
                <a:solidFill>
                  <a:schemeClr val="bg1"/>
                </a:solidFill>
                <a:latin typeface="Calibri" panose="020F0502020204030204" pitchFamily="34" charset="0"/>
              </a:rPr>
              <a:t>Junior, Arcadia High School</a:t>
            </a:r>
          </a:p>
          <a:p>
            <a:r>
              <a:rPr lang="en-US" b="1" dirty="0" smtClean="0">
                <a:solidFill>
                  <a:schemeClr val="bg1"/>
                </a:solidFill>
                <a:latin typeface="Calibri" panose="020F0502020204030204" pitchFamily="34" charset="0"/>
              </a:rPr>
              <a:t>Quazhanik Upshur</a:t>
            </a:r>
            <a:r>
              <a:rPr lang="en-US" dirty="0" smtClean="0">
                <a:solidFill>
                  <a:schemeClr val="bg1"/>
                </a:solidFill>
                <a:latin typeface="Calibri" panose="020F0502020204030204" pitchFamily="34" charset="0"/>
              </a:rPr>
              <a:t>, Sophomore, Northampton High School</a:t>
            </a:r>
          </a:p>
          <a:p>
            <a:r>
              <a:rPr lang="en-US" b="1" dirty="0" smtClean="0">
                <a:solidFill>
                  <a:schemeClr val="bg1"/>
                </a:solidFill>
                <a:latin typeface="Calibri" panose="020F0502020204030204" pitchFamily="34" charset="0"/>
              </a:rPr>
              <a:t>Madison Wessells</a:t>
            </a:r>
            <a:r>
              <a:rPr lang="en-US" dirty="0" smtClean="0">
                <a:solidFill>
                  <a:schemeClr val="bg1"/>
                </a:solidFill>
                <a:latin typeface="Calibri" panose="020F0502020204030204" pitchFamily="34" charset="0"/>
              </a:rPr>
              <a:t>, Sophomore, Broadwater Academy</a:t>
            </a:r>
            <a:endParaRPr lang="en-US" dirty="0">
              <a:solidFill>
                <a:schemeClr val="bg1"/>
              </a:solidFill>
              <a:latin typeface="Calibri" panose="020F0502020204030204" pitchFamily="34" charset="0"/>
            </a:endParaRPr>
          </a:p>
        </p:txBody>
      </p:sp>
      <p:sp>
        <p:nvSpPr>
          <p:cNvPr id="9" name="TextBox 8"/>
          <p:cNvSpPr txBox="1"/>
          <p:nvPr/>
        </p:nvSpPr>
        <p:spPr>
          <a:xfrm>
            <a:off x="7480570" y="4371491"/>
            <a:ext cx="4324486" cy="1631216"/>
          </a:xfrm>
          <a:prstGeom prst="rect">
            <a:avLst/>
          </a:prstGeom>
          <a:noFill/>
        </p:spPr>
        <p:txBody>
          <a:bodyPr wrap="square" rtlCol="0">
            <a:spAutoFit/>
          </a:bodyPr>
          <a:lstStyle/>
          <a:p>
            <a:r>
              <a:rPr lang="en-US" dirty="0" smtClean="0">
                <a:solidFill>
                  <a:schemeClr val="bg1"/>
                </a:solidFill>
                <a:latin typeface="Calibri" panose="020F0502020204030204" pitchFamily="34" charset="0"/>
              </a:rPr>
              <a:t>Guest Speakers</a:t>
            </a:r>
          </a:p>
          <a:p>
            <a:endParaRPr lang="en-US" sz="1000" dirty="0">
              <a:solidFill>
                <a:schemeClr val="bg1"/>
              </a:solidFill>
              <a:latin typeface="Calibri" panose="020F0502020204030204" pitchFamily="34" charset="0"/>
            </a:endParaRPr>
          </a:p>
          <a:p>
            <a:r>
              <a:rPr lang="en-US" dirty="0" smtClean="0">
                <a:solidFill>
                  <a:schemeClr val="bg1"/>
                </a:solidFill>
                <a:latin typeface="Calibri" panose="020F0502020204030204" pitchFamily="34" charset="0"/>
              </a:rPr>
              <a:t>Peter </a:t>
            </a:r>
            <a:r>
              <a:rPr lang="en-US" dirty="0" err="1" smtClean="0">
                <a:solidFill>
                  <a:schemeClr val="bg1"/>
                </a:solidFill>
                <a:latin typeface="Calibri" panose="020F0502020204030204" pitchFamily="34" charset="0"/>
              </a:rPr>
              <a:t>Lalor</a:t>
            </a:r>
            <a:endParaRPr lang="en-US" dirty="0">
              <a:solidFill>
                <a:schemeClr val="bg1"/>
              </a:solidFill>
              <a:latin typeface="Calibri" panose="020F0502020204030204" pitchFamily="34" charset="0"/>
            </a:endParaRPr>
          </a:p>
          <a:p>
            <a:r>
              <a:rPr lang="en-US" dirty="0" smtClean="0">
                <a:solidFill>
                  <a:schemeClr val="bg1"/>
                </a:solidFill>
                <a:latin typeface="Calibri" panose="020F0502020204030204" pitchFamily="34" charset="0"/>
              </a:rPr>
              <a:t>Curtis W. Smith, A-N PDC</a:t>
            </a:r>
          </a:p>
          <a:p>
            <a:r>
              <a:rPr lang="en-US" dirty="0" smtClean="0">
                <a:solidFill>
                  <a:schemeClr val="bg1"/>
                </a:solidFill>
                <a:latin typeface="Calibri" panose="020F0502020204030204" pitchFamily="34" charset="0"/>
              </a:rPr>
              <a:t>Nancy Stern, Eastern Shore Rural Health</a:t>
            </a:r>
          </a:p>
          <a:p>
            <a:r>
              <a:rPr lang="en-US" dirty="0" smtClean="0">
                <a:solidFill>
                  <a:schemeClr val="bg1"/>
                </a:solidFill>
                <a:latin typeface="Calibri" panose="020F0502020204030204" pitchFamily="34" charset="0"/>
              </a:rPr>
              <a:t>Willie Randall, Edward Jones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5280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32</a:t>
            </a:fld>
            <a:endParaRPr lang="en-US"/>
          </a:p>
        </p:txBody>
      </p:sp>
      <p:sp>
        <p:nvSpPr>
          <p:cNvPr id="3" name="TextBox 2"/>
          <p:cNvSpPr txBox="1"/>
          <p:nvPr/>
        </p:nvSpPr>
        <p:spPr>
          <a:xfrm>
            <a:off x="484341" y="315448"/>
            <a:ext cx="6125297" cy="1200329"/>
          </a:xfrm>
          <a:prstGeom prst="rect">
            <a:avLst/>
          </a:prstGeom>
          <a:noFill/>
        </p:spPr>
        <p:txBody>
          <a:bodyPr wrap="square" rtlCol="0">
            <a:spAutoFit/>
          </a:bodyPr>
          <a:lstStyle/>
          <a:p>
            <a:r>
              <a:rPr lang="en-US" sz="3600" b="1" dirty="0" smtClean="0">
                <a:solidFill>
                  <a:schemeClr val="bg1"/>
                </a:solidFill>
                <a:latin typeface="Calibri" panose="020F0502020204030204" pitchFamily="34" charset="0"/>
              </a:rPr>
              <a:t>Youth Leadership Academy Work Group</a:t>
            </a:r>
            <a:endParaRPr lang="en-US" sz="3600" b="1" dirty="0">
              <a:solidFill>
                <a:schemeClr val="bg1"/>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TextBox 4"/>
          <p:cNvSpPr txBox="1"/>
          <p:nvPr/>
        </p:nvSpPr>
        <p:spPr>
          <a:xfrm>
            <a:off x="484341" y="1722695"/>
            <a:ext cx="6125297" cy="4062651"/>
          </a:xfrm>
          <a:prstGeom prst="rect">
            <a:avLst/>
          </a:prstGeom>
          <a:noFill/>
        </p:spPr>
        <p:txBody>
          <a:bodyPr wrap="square" rtlCol="0">
            <a:spAutoFit/>
          </a:bodyPr>
          <a:lstStyle/>
          <a:p>
            <a:pPr>
              <a:tabLst>
                <a:tab pos="1828800" algn="l"/>
              </a:tabLst>
            </a:pPr>
            <a:r>
              <a:rPr lang="en-US" sz="2000" b="1" dirty="0" smtClean="0">
                <a:solidFill>
                  <a:schemeClr val="bg1"/>
                </a:solidFill>
                <a:latin typeface="Calibri" panose="020F0502020204030204" pitchFamily="34" charset="0"/>
              </a:rPr>
              <a:t>Funder</a:t>
            </a:r>
            <a:r>
              <a:rPr lang="en-US" sz="2000" dirty="0" smtClean="0">
                <a:solidFill>
                  <a:schemeClr val="bg1"/>
                </a:solidFill>
                <a:latin typeface="Calibri" panose="020F0502020204030204" pitchFamily="34" charset="0"/>
              </a:rPr>
              <a:t>	Virginia Foundation for Healthy Youth</a:t>
            </a:r>
          </a:p>
          <a:p>
            <a:pPr>
              <a:tabLst>
                <a:tab pos="1828800" algn="l"/>
              </a:tabLst>
            </a:pPr>
            <a:endParaRPr lang="en-US" sz="1000" dirty="0">
              <a:solidFill>
                <a:schemeClr val="bg1"/>
              </a:solidFill>
              <a:latin typeface="Calibri" panose="020F0502020204030204" pitchFamily="34" charset="0"/>
            </a:endParaRPr>
          </a:p>
          <a:p>
            <a:pPr>
              <a:tabLst>
                <a:tab pos="1828800" algn="l"/>
              </a:tabLst>
            </a:pPr>
            <a:r>
              <a:rPr lang="en-US" sz="2000" b="1" dirty="0" smtClean="0">
                <a:solidFill>
                  <a:schemeClr val="bg1"/>
                </a:solidFill>
                <a:latin typeface="Calibri" panose="020F0502020204030204" pitchFamily="34" charset="0"/>
              </a:rPr>
              <a:t>Lead Agencies</a:t>
            </a:r>
            <a:r>
              <a:rPr lang="en-US" sz="2000" dirty="0" smtClean="0">
                <a:solidFill>
                  <a:schemeClr val="bg1"/>
                </a:solidFill>
                <a:latin typeface="Calibri" panose="020F0502020204030204" pitchFamily="34" charset="0"/>
              </a:rPr>
              <a:t>	Eastern Shore Community College</a:t>
            </a:r>
          </a:p>
          <a:p>
            <a:pPr>
              <a:tabLst>
                <a:tab pos="1828800" algn="l"/>
              </a:tabLst>
            </a:pP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Eastern Virginia Medical School</a:t>
            </a:r>
          </a:p>
          <a:p>
            <a:pPr>
              <a:tabLst>
                <a:tab pos="1828800" algn="l"/>
              </a:tabLst>
            </a:pPr>
            <a:endParaRPr lang="en-US" sz="1000" dirty="0">
              <a:solidFill>
                <a:schemeClr val="bg1"/>
              </a:solidFill>
              <a:latin typeface="Calibri" panose="020F0502020204030204" pitchFamily="34" charset="0"/>
            </a:endParaRPr>
          </a:p>
          <a:p>
            <a:pPr>
              <a:tabLst>
                <a:tab pos="1828800" algn="l"/>
              </a:tabLst>
            </a:pPr>
            <a:r>
              <a:rPr lang="en-US" sz="2000" b="1" dirty="0" smtClean="0">
                <a:solidFill>
                  <a:schemeClr val="bg1"/>
                </a:solidFill>
                <a:latin typeface="Calibri" panose="020F0502020204030204" pitchFamily="34" charset="0"/>
              </a:rPr>
              <a:t>Work Group</a:t>
            </a:r>
          </a:p>
          <a:p>
            <a:pPr>
              <a:tabLst>
                <a:tab pos="1828800" algn="l"/>
              </a:tabLst>
            </a:pPr>
            <a:r>
              <a:rPr lang="en-US" sz="2000" b="1" dirty="0" smtClean="0">
                <a:solidFill>
                  <a:schemeClr val="bg1"/>
                </a:solidFill>
                <a:latin typeface="Calibri" panose="020F0502020204030204" pitchFamily="34" charset="0"/>
              </a:rPr>
              <a:t>Partners</a:t>
            </a:r>
            <a:r>
              <a:rPr lang="en-US" sz="2000" dirty="0" smtClean="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Linda Thomas-Glover</a:t>
            </a:r>
            <a:r>
              <a:rPr lang="en-US" sz="2000" dirty="0" smtClean="0">
                <a:solidFill>
                  <a:schemeClr val="bg1"/>
                </a:solidFill>
                <a:latin typeface="Calibri" panose="020F0502020204030204" pitchFamily="34" charset="0"/>
              </a:rPr>
              <a:t>, Chair, Eastern </a:t>
            </a:r>
            <a:r>
              <a:rPr lang="en-US" sz="2000" dirty="0" smtClean="0">
                <a:solidFill>
                  <a:schemeClr val="bg1"/>
                </a:solidFill>
                <a:latin typeface="Calibri" panose="020F0502020204030204" pitchFamily="34" charset="0"/>
              </a:rPr>
              <a:t>	Shore </a:t>
            </a:r>
            <a:r>
              <a:rPr lang="en-US" sz="2000" dirty="0" smtClean="0">
                <a:solidFill>
                  <a:schemeClr val="bg1"/>
                </a:solidFill>
                <a:latin typeface="Calibri" panose="020F0502020204030204" pitchFamily="34" charset="0"/>
              </a:rPr>
              <a:t>Community College</a:t>
            </a:r>
          </a:p>
          <a:p>
            <a:pPr>
              <a:tabLst>
                <a:tab pos="1828800" algn="l"/>
              </a:tabLst>
            </a:pPr>
            <a:r>
              <a:rPr lang="en-US" sz="2000" dirty="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Patti Kiger</a:t>
            </a:r>
            <a:r>
              <a:rPr lang="en-US" sz="2000" dirty="0" smtClean="0">
                <a:solidFill>
                  <a:schemeClr val="bg1"/>
                </a:solidFill>
                <a:latin typeface="Calibri" panose="020F0502020204030204" pitchFamily="34" charset="0"/>
              </a:rPr>
              <a:t>, Eastern Virginia Medical </a:t>
            </a:r>
            <a:r>
              <a:rPr lang="en-US" sz="2000" dirty="0" smtClean="0">
                <a:solidFill>
                  <a:schemeClr val="bg1"/>
                </a:solidFill>
                <a:latin typeface="Calibri" panose="020F0502020204030204" pitchFamily="34" charset="0"/>
              </a:rPr>
              <a:t>	School</a:t>
            </a:r>
            <a:endParaRPr lang="en-US" sz="2000" dirty="0" smtClean="0">
              <a:solidFill>
                <a:schemeClr val="bg1"/>
              </a:solidFill>
              <a:latin typeface="Calibri" panose="020F0502020204030204" pitchFamily="34" charset="0"/>
            </a:endParaRPr>
          </a:p>
          <a:p>
            <a:pPr>
              <a:tabLst>
                <a:tab pos="1828800" algn="l"/>
              </a:tabLst>
            </a:pPr>
            <a:r>
              <a:rPr lang="en-US" sz="2000" dirty="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Aileen Joeckel</a:t>
            </a:r>
            <a:r>
              <a:rPr lang="en-US" sz="2000" dirty="0" smtClean="0">
                <a:solidFill>
                  <a:schemeClr val="bg1"/>
                </a:solidFill>
                <a:latin typeface="Calibri" panose="020F0502020204030204" pitchFamily="34" charset="0"/>
              </a:rPr>
              <a:t>, Blue Crab Bay Company</a:t>
            </a:r>
          </a:p>
          <a:p>
            <a:pPr>
              <a:tabLst>
                <a:tab pos="1828800" algn="l"/>
              </a:tabLst>
            </a:pPr>
            <a:r>
              <a:rPr lang="en-US" sz="2000" dirty="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Scott Chandler</a:t>
            </a:r>
            <a:r>
              <a:rPr lang="en-US" sz="2000" dirty="0" smtClean="0">
                <a:solidFill>
                  <a:schemeClr val="bg1"/>
                </a:solidFill>
                <a:latin typeface="Calibri" panose="020F0502020204030204" pitchFamily="34" charset="0"/>
              </a:rPr>
              <a:t>, Eastern Shore Health </a:t>
            </a:r>
            <a:endParaRPr lang="en-US" sz="2000" dirty="0" smtClean="0">
              <a:solidFill>
                <a:schemeClr val="bg1"/>
              </a:solidFill>
              <a:latin typeface="Calibri" panose="020F0502020204030204" pitchFamily="34" charset="0"/>
            </a:endParaRPr>
          </a:p>
          <a:p>
            <a:pPr>
              <a:tabLst>
                <a:tab pos="1828800" algn="l"/>
              </a:tabLst>
            </a:pP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District</a:t>
            </a:r>
            <a:endParaRPr lang="en-US" sz="2000" dirty="0" smtClean="0">
              <a:solidFill>
                <a:schemeClr val="bg1"/>
              </a:solidFill>
              <a:latin typeface="Calibri" panose="020F0502020204030204" pitchFamily="34" charset="0"/>
            </a:endParaRPr>
          </a:p>
          <a:p>
            <a:pPr>
              <a:tabLst>
                <a:tab pos="1828800" algn="l"/>
              </a:tabLst>
            </a:pPr>
            <a:endParaRPr lang="en-US" dirty="0">
              <a:solidFill>
                <a:schemeClr val="bg1"/>
              </a:solidFill>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205" y="315448"/>
            <a:ext cx="5445698" cy="4084274"/>
          </a:xfrm>
          <a:prstGeom prst="rect">
            <a:avLst/>
          </a:prstGeom>
        </p:spPr>
      </p:pic>
    </p:spTree>
    <p:extLst>
      <p:ext uri="{BB962C8B-B14F-4D97-AF65-F5344CB8AC3E}">
        <p14:creationId xmlns:p14="http://schemas.microsoft.com/office/powerpoint/2010/main" val="82145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33</a:t>
            </a:fld>
            <a:endParaRPr lang="en-US"/>
          </a:p>
        </p:txBody>
      </p:sp>
      <p:pic>
        <p:nvPicPr>
          <p:cNvPr id="4" name="Picture 3"/>
          <p:cNvPicPr/>
          <p:nvPr/>
        </p:nvPicPr>
        <p:blipFill rotWithShape="1">
          <a:blip r:embed="rId3">
            <a:extLst>
              <a:ext uri="{28A0092B-C50C-407E-A947-70E740481C1C}">
                <a14:useLocalDpi xmlns:a14="http://schemas.microsoft.com/office/drawing/2010/main" val="0"/>
              </a:ext>
            </a:extLst>
          </a:blip>
          <a:srcRect r="61183" b="68147"/>
          <a:stretch/>
        </p:blipFill>
        <p:spPr bwMode="auto">
          <a:xfrm>
            <a:off x="6063007" y="261700"/>
            <a:ext cx="5795010" cy="356127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57200" y="603115"/>
            <a:ext cx="5000017" cy="3139321"/>
          </a:xfrm>
          <a:prstGeom prst="rect">
            <a:avLst/>
          </a:prstGeom>
          <a:noFill/>
        </p:spPr>
        <p:txBody>
          <a:bodyPr wrap="square" rtlCol="0">
            <a:spAutoFit/>
          </a:bodyPr>
          <a:lstStyle/>
          <a:p>
            <a:r>
              <a:rPr lang="en-US" sz="6600" dirty="0" smtClean="0">
                <a:latin typeface="BatangChe" panose="02030609000101010101" pitchFamily="49" charset="-127"/>
                <a:ea typeface="BatangChe" panose="02030609000101010101" pitchFamily="49" charset="-127"/>
              </a:rPr>
              <a:t>2 0 1 6 </a:t>
            </a:r>
          </a:p>
          <a:p>
            <a:r>
              <a:rPr lang="en-US" sz="6600" dirty="0" smtClean="0">
                <a:latin typeface="BatangChe" panose="02030609000101010101" pitchFamily="49" charset="-127"/>
                <a:ea typeface="BatangChe" panose="02030609000101010101" pitchFamily="49" charset="-127"/>
              </a:rPr>
              <a:t>F O </a:t>
            </a:r>
            <a:r>
              <a:rPr lang="en-US" sz="6600" dirty="0" err="1" smtClean="0">
                <a:latin typeface="BatangChe" panose="02030609000101010101" pitchFamily="49" charset="-127"/>
                <a:ea typeface="BatangChe" panose="02030609000101010101" pitchFamily="49" charset="-127"/>
              </a:rPr>
              <a:t>O</a:t>
            </a:r>
            <a:r>
              <a:rPr lang="en-US" sz="6600" dirty="0" smtClean="0">
                <a:latin typeface="BatangChe" panose="02030609000101010101" pitchFamily="49" charset="-127"/>
                <a:ea typeface="BatangChe" panose="02030609000101010101" pitchFamily="49" charset="-127"/>
              </a:rPr>
              <a:t> D </a:t>
            </a:r>
          </a:p>
          <a:p>
            <a:r>
              <a:rPr lang="en-US" sz="6600" dirty="0" smtClean="0">
                <a:latin typeface="BatangChe" panose="02030609000101010101" pitchFamily="49" charset="-127"/>
                <a:ea typeface="BatangChe" panose="02030609000101010101" pitchFamily="49" charset="-127"/>
              </a:rPr>
              <a:t>S U M </a:t>
            </a:r>
            <a:r>
              <a:rPr lang="en-US" sz="6600" dirty="0" err="1" smtClean="0">
                <a:latin typeface="BatangChe" panose="02030609000101010101" pitchFamily="49" charset="-127"/>
                <a:ea typeface="BatangChe" panose="02030609000101010101" pitchFamily="49" charset="-127"/>
              </a:rPr>
              <a:t>M</a:t>
            </a:r>
            <a:r>
              <a:rPr lang="en-US" sz="6600" dirty="0" smtClean="0">
                <a:latin typeface="BatangChe" panose="02030609000101010101" pitchFamily="49" charset="-127"/>
                <a:ea typeface="BatangChe" panose="02030609000101010101" pitchFamily="49" charset="-127"/>
              </a:rPr>
              <a:t> I T</a:t>
            </a:r>
            <a:endParaRPr lang="en-US" sz="6600" dirty="0">
              <a:latin typeface="BatangChe" panose="02030609000101010101" pitchFamily="49" charset="-127"/>
              <a:ea typeface="BatangChe" panose="02030609000101010101" pitchFamily="49" charset="-127"/>
            </a:endParaRPr>
          </a:p>
        </p:txBody>
      </p:sp>
      <p:sp>
        <p:nvSpPr>
          <p:cNvPr id="6" name="TextBox 5"/>
          <p:cNvSpPr txBox="1"/>
          <p:nvPr/>
        </p:nvSpPr>
        <p:spPr>
          <a:xfrm>
            <a:off x="632297" y="4464996"/>
            <a:ext cx="11225719" cy="954107"/>
          </a:xfrm>
          <a:prstGeom prst="rect">
            <a:avLst/>
          </a:prstGeom>
          <a:noFill/>
        </p:spPr>
        <p:txBody>
          <a:bodyPr wrap="square" rtlCol="0">
            <a:spAutoFit/>
          </a:bodyPr>
          <a:lstStyle/>
          <a:p>
            <a:r>
              <a:rPr lang="en-US" sz="2000" i="1" dirty="0" smtClean="0"/>
              <a:t>“How can our kids to be hungry for knowledge when they are just plain hungry.”</a:t>
            </a:r>
          </a:p>
          <a:p>
            <a:endParaRPr lang="en-US" i="1" dirty="0"/>
          </a:p>
          <a:p>
            <a:r>
              <a:rPr lang="en-US" dirty="0" smtClean="0"/>
              <a:t>Dorothy McAuliffe, First Lady of Virginia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Tree>
    <p:extLst>
      <p:ext uri="{BB962C8B-B14F-4D97-AF65-F5344CB8AC3E}">
        <p14:creationId xmlns:p14="http://schemas.microsoft.com/office/powerpoint/2010/main" val="1625016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34</a:t>
            </a:fld>
            <a:endParaRPr lang="en-US"/>
          </a:p>
        </p:txBody>
      </p:sp>
      <p:sp>
        <p:nvSpPr>
          <p:cNvPr id="3" name="TextBox 2"/>
          <p:cNvSpPr txBox="1"/>
          <p:nvPr/>
        </p:nvSpPr>
        <p:spPr>
          <a:xfrm>
            <a:off x="828898" y="768485"/>
            <a:ext cx="9688749" cy="769441"/>
          </a:xfrm>
          <a:prstGeom prst="rect">
            <a:avLst/>
          </a:prstGeom>
          <a:noFill/>
        </p:spPr>
        <p:txBody>
          <a:bodyPr wrap="square" rtlCol="0">
            <a:spAutoFit/>
          </a:bodyPr>
          <a:lstStyle/>
          <a:p>
            <a:r>
              <a:rPr lang="en-US" sz="4400" dirty="0" smtClean="0">
                <a:solidFill>
                  <a:schemeClr val="bg1"/>
                </a:solidFill>
                <a:latin typeface="BatangChe" panose="02030609000101010101" pitchFamily="49" charset="-127"/>
                <a:ea typeface="BatangChe" panose="02030609000101010101" pitchFamily="49" charset="-127"/>
              </a:rPr>
              <a:t>2 0 1 6   F O </a:t>
            </a:r>
            <a:r>
              <a:rPr lang="en-US" sz="4400" dirty="0" err="1" smtClean="0">
                <a:solidFill>
                  <a:schemeClr val="bg1"/>
                </a:solidFill>
                <a:latin typeface="BatangChe" panose="02030609000101010101" pitchFamily="49" charset="-127"/>
                <a:ea typeface="BatangChe" panose="02030609000101010101" pitchFamily="49" charset="-127"/>
              </a:rPr>
              <a:t>O</a:t>
            </a:r>
            <a:r>
              <a:rPr lang="en-US" sz="4400" dirty="0" smtClean="0">
                <a:solidFill>
                  <a:schemeClr val="bg1"/>
                </a:solidFill>
                <a:latin typeface="BatangChe" panose="02030609000101010101" pitchFamily="49" charset="-127"/>
                <a:ea typeface="BatangChe" panose="02030609000101010101" pitchFamily="49" charset="-127"/>
              </a:rPr>
              <a:t> D   S U M </a:t>
            </a:r>
            <a:r>
              <a:rPr lang="en-US" sz="4400" dirty="0" err="1" smtClean="0">
                <a:solidFill>
                  <a:schemeClr val="bg1"/>
                </a:solidFill>
                <a:latin typeface="BatangChe" panose="02030609000101010101" pitchFamily="49" charset="-127"/>
                <a:ea typeface="BatangChe" panose="02030609000101010101" pitchFamily="49" charset="-127"/>
              </a:rPr>
              <a:t>M</a:t>
            </a:r>
            <a:r>
              <a:rPr lang="en-US" sz="4400" dirty="0" smtClean="0">
                <a:solidFill>
                  <a:schemeClr val="bg1"/>
                </a:solidFill>
                <a:latin typeface="BatangChe" panose="02030609000101010101" pitchFamily="49" charset="-127"/>
                <a:ea typeface="BatangChe" panose="02030609000101010101" pitchFamily="49" charset="-127"/>
              </a:rPr>
              <a:t> I T</a:t>
            </a:r>
            <a:endParaRPr lang="en-US" sz="4400" dirty="0">
              <a:solidFill>
                <a:schemeClr val="bg1"/>
              </a:solidFill>
              <a:latin typeface="BatangChe" panose="02030609000101010101" pitchFamily="49" charset="-127"/>
              <a:ea typeface="BatangChe" panose="02030609000101010101" pitchFamily="49" charset="-127"/>
            </a:endParaRPr>
          </a:p>
        </p:txBody>
      </p:sp>
      <p:sp>
        <p:nvSpPr>
          <p:cNvPr id="4" name="TextBox 3"/>
          <p:cNvSpPr txBox="1"/>
          <p:nvPr/>
        </p:nvSpPr>
        <p:spPr>
          <a:xfrm>
            <a:off x="828898" y="1838527"/>
            <a:ext cx="3599234" cy="461665"/>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ea typeface="BatangChe" panose="02030609000101010101" pitchFamily="49" charset="-127"/>
              </a:rPr>
              <a:t>Accomplishments</a:t>
            </a:r>
            <a:endParaRPr lang="en-US" sz="2400" b="1" dirty="0">
              <a:solidFill>
                <a:schemeClr val="bg1"/>
              </a:solidFill>
              <a:latin typeface="Calibri" panose="020F0502020204030204" pitchFamily="34" charset="0"/>
              <a:ea typeface="BatangChe" panose="02030609000101010101" pitchFamily="49" charset="-127"/>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6" name="TextBox 5"/>
          <p:cNvSpPr txBox="1"/>
          <p:nvPr/>
        </p:nvSpPr>
        <p:spPr>
          <a:xfrm>
            <a:off x="904672" y="2344366"/>
            <a:ext cx="9736824" cy="298543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Accomack &amp; Northampton County Boards of Supervisors &amp; Northampton County School Board signed resolutions pledging partnership to address food insecurity</a:t>
            </a:r>
            <a:r>
              <a:rPr lang="en-US" sz="2400" dirty="0" smtClean="0">
                <a:solidFill>
                  <a:schemeClr val="bg1"/>
                </a:solidFill>
                <a:latin typeface="Calibri" panose="020F0502020204030204" pitchFamily="34" charset="0"/>
              </a:rPr>
              <a:t>.</a:t>
            </a:r>
          </a:p>
          <a:p>
            <a:endParaRPr lang="en-US" sz="10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ESHC </a:t>
            </a:r>
            <a:r>
              <a:rPr lang="en-US" sz="2400" dirty="0" smtClean="0">
                <a:solidFill>
                  <a:schemeClr val="bg1"/>
                </a:solidFill>
                <a:latin typeface="Calibri" panose="020F0502020204030204" pitchFamily="34" charset="0"/>
              </a:rPr>
              <a:t>formed a Food Access &amp; Equity Work Group to address food insecurity. This year a new system of providing leftover produce from farmers’ markets to the Food Bank was established</a:t>
            </a:r>
            <a:r>
              <a:rPr lang="en-US" sz="2400" dirty="0" smtClean="0">
                <a:solidFill>
                  <a:schemeClr val="bg1"/>
                </a:solidFill>
                <a:latin typeface="Calibri" panose="020F0502020204030204" pitchFamily="34" charset="0"/>
              </a:rPr>
              <a:t>.</a:t>
            </a:r>
          </a:p>
          <a:p>
            <a:endParaRPr lang="en-US" sz="10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2400" dirty="0" smtClean="0">
                <a:solidFill>
                  <a:schemeClr val="bg1"/>
                </a:solidFill>
                <a:latin typeface="Calibri" panose="020F0502020204030204" pitchFamily="34" charset="0"/>
              </a:rPr>
              <a:t>More </a:t>
            </a:r>
            <a:r>
              <a:rPr lang="en-US" sz="2400" dirty="0" smtClean="0">
                <a:solidFill>
                  <a:schemeClr val="bg1"/>
                </a:solidFill>
                <a:latin typeface="Calibri" panose="020F0502020204030204" pitchFamily="34" charset="0"/>
              </a:rPr>
              <a:t>efforts are in the planning stages.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32593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35</a:t>
            </a:fld>
            <a:endParaRPr lang="en-US"/>
          </a:p>
        </p:txBody>
      </p:sp>
      <p:sp>
        <p:nvSpPr>
          <p:cNvPr id="5" name="TextBox 4"/>
          <p:cNvSpPr txBox="1"/>
          <p:nvPr/>
        </p:nvSpPr>
        <p:spPr>
          <a:xfrm>
            <a:off x="721033" y="252920"/>
            <a:ext cx="11048245" cy="923330"/>
          </a:xfrm>
          <a:prstGeom prst="rect">
            <a:avLst/>
          </a:prstGeom>
          <a:noFill/>
        </p:spPr>
        <p:txBody>
          <a:bodyPr wrap="square" rtlCol="0">
            <a:spAutoFit/>
          </a:bodyPr>
          <a:lstStyle/>
          <a:p>
            <a:r>
              <a:rPr lang="en-US" sz="5400" dirty="0" smtClean="0">
                <a:solidFill>
                  <a:schemeClr val="bg1"/>
                </a:solidFill>
                <a:latin typeface="BatangChe" panose="02030609000101010101" pitchFamily="49" charset="-127"/>
                <a:ea typeface="BatangChe" panose="02030609000101010101" pitchFamily="49" charset="-127"/>
              </a:rPr>
              <a:t>2 0 1 6  F O </a:t>
            </a:r>
            <a:r>
              <a:rPr lang="en-US" sz="5400" dirty="0" err="1" smtClean="0">
                <a:solidFill>
                  <a:schemeClr val="bg1"/>
                </a:solidFill>
                <a:latin typeface="BatangChe" panose="02030609000101010101" pitchFamily="49" charset="-127"/>
                <a:ea typeface="BatangChe" panose="02030609000101010101" pitchFamily="49" charset="-127"/>
              </a:rPr>
              <a:t>O</a:t>
            </a:r>
            <a:r>
              <a:rPr lang="en-US" sz="5400" dirty="0" smtClean="0">
                <a:solidFill>
                  <a:schemeClr val="bg1"/>
                </a:solidFill>
                <a:latin typeface="BatangChe" panose="02030609000101010101" pitchFamily="49" charset="-127"/>
                <a:ea typeface="BatangChe" panose="02030609000101010101" pitchFamily="49" charset="-127"/>
              </a:rPr>
              <a:t> D  S U M </a:t>
            </a:r>
            <a:r>
              <a:rPr lang="en-US" sz="5400" dirty="0" err="1" smtClean="0">
                <a:solidFill>
                  <a:schemeClr val="bg1"/>
                </a:solidFill>
                <a:latin typeface="BatangChe" panose="02030609000101010101" pitchFamily="49" charset="-127"/>
                <a:ea typeface="BatangChe" panose="02030609000101010101" pitchFamily="49" charset="-127"/>
              </a:rPr>
              <a:t>M</a:t>
            </a:r>
            <a:r>
              <a:rPr lang="en-US" sz="5400" dirty="0" smtClean="0">
                <a:solidFill>
                  <a:schemeClr val="bg1"/>
                </a:solidFill>
                <a:latin typeface="BatangChe" panose="02030609000101010101" pitchFamily="49" charset="-127"/>
                <a:ea typeface="BatangChe" panose="02030609000101010101" pitchFamily="49" charset="-127"/>
              </a:rPr>
              <a:t> I T</a:t>
            </a:r>
            <a:endParaRPr lang="en-US" sz="5400" dirty="0">
              <a:solidFill>
                <a:schemeClr val="bg1"/>
              </a:solidFill>
              <a:latin typeface="BatangChe" panose="02030609000101010101" pitchFamily="49" charset="-127"/>
              <a:ea typeface="BatangChe" panose="02030609000101010101" pitchFamily="49" charset="-127"/>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3" name="TextBox 2"/>
          <p:cNvSpPr txBox="1"/>
          <p:nvPr/>
        </p:nvSpPr>
        <p:spPr>
          <a:xfrm>
            <a:off x="828898" y="1371600"/>
            <a:ext cx="10338455" cy="1877437"/>
          </a:xfrm>
          <a:prstGeom prst="rect">
            <a:avLst/>
          </a:prstGeom>
          <a:noFill/>
        </p:spPr>
        <p:txBody>
          <a:bodyPr wrap="square" rtlCol="0">
            <a:spAutoFit/>
          </a:bodyPr>
          <a:lstStyle/>
          <a:p>
            <a:pPr>
              <a:tabLst>
                <a:tab pos="2286000" algn="l"/>
              </a:tabLst>
            </a:pPr>
            <a:r>
              <a:rPr lang="en-US" sz="2000" b="1" dirty="0" smtClean="0">
                <a:solidFill>
                  <a:schemeClr val="bg1"/>
                </a:solidFill>
                <a:latin typeface="Calibri" panose="020F0502020204030204" pitchFamily="34" charset="0"/>
              </a:rPr>
              <a:t>Funders/Supporters	</a:t>
            </a:r>
            <a:r>
              <a:rPr lang="en-US" sz="2000" dirty="0" smtClean="0">
                <a:solidFill>
                  <a:schemeClr val="bg1"/>
                </a:solidFill>
                <a:latin typeface="Calibri" panose="020F0502020204030204" pitchFamily="34" charset="0"/>
              </a:rPr>
              <a:t>CDC, WIC Association, Perdue</a:t>
            </a:r>
          </a:p>
          <a:p>
            <a:pPr>
              <a:tabLst>
                <a:tab pos="2286000" algn="l"/>
              </a:tabLst>
            </a:pPr>
            <a:endParaRPr lang="en-US" sz="2000" dirty="0">
              <a:solidFill>
                <a:schemeClr val="bg1"/>
              </a:solidFill>
              <a:latin typeface="Calibri" panose="020F0502020204030204" pitchFamily="34" charset="0"/>
            </a:endParaRPr>
          </a:p>
          <a:p>
            <a:pPr>
              <a:tabLst>
                <a:tab pos="2286000" algn="l"/>
              </a:tabLst>
            </a:pPr>
            <a:r>
              <a:rPr lang="en-US" sz="2000" b="1" dirty="0" smtClean="0">
                <a:solidFill>
                  <a:schemeClr val="bg1"/>
                </a:solidFill>
                <a:latin typeface="Calibri" panose="020F0502020204030204" pitchFamily="34" charset="0"/>
              </a:rPr>
              <a:t>Lead Agency</a:t>
            </a:r>
            <a:r>
              <a:rPr lang="en-US" sz="2000" dirty="0" smtClean="0">
                <a:solidFill>
                  <a:schemeClr val="bg1"/>
                </a:solidFill>
                <a:latin typeface="Calibri" panose="020F0502020204030204" pitchFamily="34" charset="0"/>
              </a:rPr>
              <a:t> 	Eastern Shore Health Department (ESHD)</a:t>
            </a:r>
          </a:p>
          <a:p>
            <a:pPr>
              <a:tabLst>
                <a:tab pos="2286000" algn="l"/>
              </a:tabLst>
            </a:pPr>
            <a:endParaRPr lang="en-US" sz="2000" dirty="0">
              <a:solidFill>
                <a:schemeClr val="bg1"/>
              </a:solidFill>
              <a:latin typeface="Calibri" panose="020F0502020204030204" pitchFamily="34" charset="0"/>
            </a:endParaRPr>
          </a:p>
          <a:p>
            <a:endParaRPr lang="en-US" dirty="0" smtClean="0"/>
          </a:p>
          <a:p>
            <a:r>
              <a:rPr lang="en-US"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22" y="2835965"/>
            <a:ext cx="5804450" cy="3869633"/>
          </a:xfrm>
          <a:prstGeom prst="rect">
            <a:avLst/>
          </a:prstGeom>
        </p:spPr>
      </p:pic>
      <p:sp>
        <p:nvSpPr>
          <p:cNvPr id="10" name="TextBox 9"/>
          <p:cNvSpPr txBox="1"/>
          <p:nvPr/>
        </p:nvSpPr>
        <p:spPr>
          <a:xfrm>
            <a:off x="6510482" y="2835965"/>
            <a:ext cx="5469483" cy="1908215"/>
          </a:xfrm>
          <a:prstGeom prst="rect">
            <a:avLst/>
          </a:prstGeom>
          <a:noFill/>
        </p:spPr>
        <p:txBody>
          <a:bodyPr wrap="square" rtlCol="0">
            <a:spAutoFit/>
          </a:bodyPr>
          <a:lstStyle/>
          <a:p>
            <a:pPr>
              <a:tabLst>
                <a:tab pos="1828800" algn="l"/>
              </a:tabLst>
            </a:pPr>
            <a:r>
              <a:rPr lang="en-US" sz="2000" b="1" dirty="0" smtClean="0">
                <a:solidFill>
                  <a:schemeClr val="bg1"/>
                </a:solidFill>
                <a:latin typeface="Calibri" panose="020F0502020204030204" pitchFamily="34" charset="0"/>
              </a:rPr>
              <a:t>Work Group  </a:t>
            </a:r>
          </a:p>
          <a:p>
            <a:pPr>
              <a:tabLst>
                <a:tab pos="1828800" algn="l"/>
              </a:tabLst>
            </a:pPr>
            <a:endParaRPr lang="en-US" sz="2000" dirty="0">
              <a:solidFill>
                <a:schemeClr val="bg1"/>
              </a:solidFill>
              <a:latin typeface="Calibri" panose="020F0502020204030204" pitchFamily="34" charset="0"/>
            </a:endParaRPr>
          </a:p>
          <a:p>
            <a:pPr>
              <a:tabLst>
                <a:tab pos="1828800" algn="l"/>
              </a:tabLst>
            </a:pPr>
            <a:r>
              <a:rPr lang="en-US" sz="2000" b="1" dirty="0" smtClean="0">
                <a:solidFill>
                  <a:schemeClr val="bg1"/>
                </a:solidFill>
                <a:latin typeface="Calibri" panose="020F0502020204030204" pitchFamily="34" charset="0"/>
              </a:rPr>
              <a:t>Joani Donohoe</a:t>
            </a:r>
            <a:r>
              <a:rPr lang="en-US" sz="2000" dirty="0" smtClean="0">
                <a:solidFill>
                  <a:schemeClr val="bg1"/>
                </a:solidFill>
                <a:latin typeface="Calibri" panose="020F0502020204030204" pitchFamily="34" charset="0"/>
              </a:rPr>
              <a:t>, Eastern Shore Health Department</a:t>
            </a:r>
          </a:p>
          <a:p>
            <a:pPr>
              <a:tabLst>
                <a:tab pos="1828800" algn="l"/>
              </a:tabLst>
            </a:pPr>
            <a:r>
              <a:rPr lang="en-US" sz="2000" b="1" dirty="0" smtClean="0">
                <a:solidFill>
                  <a:schemeClr val="bg1"/>
                </a:solidFill>
                <a:latin typeface="Calibri" panose="020F0502020204030204" pitchFamily="34" charset="0"/>
              </a:rPr>
              <a:t>Raven Garris</a:t>
            </a:r>
            <a:r>
              <a:rPr lang="en-US" sz="2000" dirty="0" smtClean="0">
                <a:solidFill>
                  <a:schemeClr val="bg1"/>
                </a:solidFill>
                <a:latin typeface="Calibri" panose="020F0502020204030204" pitchFamily="34" charset="0"/>
              </a:rPr>
              <a:t>, ESHC</a:t>
            </a:r>
          </a:p>
          <a:p>
            <a:pPr>
              <a:tabLst>
                <a:tab pos="1828800" algn="l"/>
              </a:tabLst>
            </a:pPr>
            <a:r>
              <a:rPr lang="en-US" sz="2000" b="1" dirty="0" smtClean="0">
                <a:solidFill>
                  <a:schemeClr val="bg1"/>
                </a:solidFill>
                <a:latin typeface="Calibri" panose="020F0502020204030204" pitchFamily="34" charset="0"/>
              </a:rPr>
              <a:t>Patti Kiger</a:t>
            </a:r>
            <a:r>
              <a:rPr lang="en-US" sz="2000" dirty="0" smtClean="0">
                <a:solidFill>
                  <a:schemeClr val="bg1"/>
                </a:solidFill>
                <a:latin typeface="Calibri" panose="020F0502020204030204" pitchFamily="34" charset="0"/>
              </a:rPr>
              <a:t>, Eastern Virginia Medical School</a:t>
            </a:r>
          </a:p>
          <a:p>
            <a:endParaRPr lang="en-US" dirty="0">
              <a:latin typeface="Calibri" panose="020F0502020204030204" pitchFamily="34" charset="0"/>
            </a:endParaRPr>
          </a:p>
        </p:txBody>
      </p:sp>
    </p:spTree>
    <p:extLst>
      <p:ext uri="{BB962C8B-B14F-4D97-AF65-F5344CB8AC3E}">
        <p14:creationId xmlns:p14="http://schemas.microsoft.com/office/powerpoint/2010/main" val="92330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36</a:t>
            </a:fld>
            <a:endParaRPr lang="en-US"/>
          </a:p>
        </p:txBody>
      </p:sp>
      <p:sp>
        <p:nvSpPr>
          <p:cNvPr id="5" name="TextBox 4"/>
          <p:cNvSpPr txBox="1"/>
          <p:nvPr/>
        </p:nvSpPr>
        <p:spPr>
          <a:xfrm>
            <a:off x="721033" y="252920"/>
            <a:ext cx="11048245" cy="923330"/>
          </a:xfrm>
          <a:prstGeom prst="rect">
            <a:avLst/>
          </a:prstGeom>
          <a:noFill/>
        </p:spPr>
        <p:txBody>
          <a:bodyPr wrap="square" rtlCol="0">
            <a:spAutoFit/>
          </a:bodyPr>
          <a:lstStyle/>
          <a:p>
            <a:r>
              <a:rPr lang="en-US" sz="5400" dirty="0" smtClean="0">
                <a:solidFill>
                  <a:schemeClr val="bg1"/>
                </a:solidFill>
                <a:latin typeface="BatangChe" panose="02030609000101010101" pitchFamily="49" charset="-127"/>
                <a:ea typeface="BatangChe" panose="02030609000101010101" pitchFamily="49" charset="-127"/>
              </a:rPr>
              <a:t>2 0 1 6  F O </a:t>
            </a:r>
            <a:r>
              <a:rPr lang="en-US" sz="5400" dirty="0" err="1" smtClean="0">
                <a:solidFill>
                  <a:schemeClr val="bg1"/>
                </a:solidFill>
                <a:latin typeface="BatangChe" panose="02030609000101010101" pitchFamily="49" charset="-127"/>
                <a:ea typeface="BatangChe" panose="02030609000101010101" pitchFamily="49" charset="-127"/>
              </a:rPr>
              <a:t>O</a:t>
            </a:r>
            <a:r>
              <a:rPr lang="en-US" sz="5400" dirty="0" smtClean="0">
                <a:solidFill>
                  <a:schemeClr val="bg1"/>
                </a:solidFill>
                <a:latin typeface="BatangChe" panose="02030609000101010101" pitchFamily="49" charset="-127"/>
                <a:ea typeface="BatangChe" panose="02030609000101010101" pitchFamily="49" charset="-127"/>
              </a:rPr>
              <a:t> D  S U M </a:t>
            </a:r>
            <a:r>
              <a:rPr lang="en-US" sz="5400" dirty="0" err="1" smtClean="0">
                <a:solidFill>
                  <a:schemeClr val="bg1"/>
                </a:solidFill>
                <a:latin typeface="BatangChe" panose="02030609000101010101" pitchFamily="49" charset="-127"/>
                <a:ea typeface="BatangChe" panose="02030609000101010101" pitchFamily="49" charset="-127"/>
              </a:rPr>
              <a:t>M</a:t>
            </a:r>
            <a:r>
              <a:rPr lang="en-US" sz="5400" dirty="0" smtClean="0">
                <a:solidFill>
                  <a:schemeClr val="bg1"/>
                </a:solidFill>
                <a:latin typeface="BatangChe" panose="02030609000101010101" pitchFamily="49" charset="-127"/>
                <a:ea typeface="BatangChe" panose="02030609000101010101" pitchFamily="49" charset="-127"/>
              </a:rPr>
              <a:t> I T</a:t>
            </a:r>
            <a:endParaRPr lang="en-US" sz="5400" dirty="0">
              <a:solidFill>
                <a:schemeClr val="bg1"/>
              </a:solidFill>
              <a:latin typeface="BatangChe" panose="02030609000101010101" pitchFamily="49" charset="-127"/>
              <a:ea typeface="BatangChe" panose="02030609000101010101" pitchFamily="49" charset="-127"/>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TextBox 3"/>
          <p:cNvSpPr txBox="1"/>
          <p:nvPr/>
        </p:nvSpPr>
        <p:spPr>
          <a:xfrm>
            <a:off x="828898" y="1488332"/>
            <a:ext cx="6262566" cy="2893100"/>
          </a:xfrm>
          <a:prstGeom prst="rect">
            <a:avLst/>
          </a:prstGeom>
          <a:noFill/>
        </p:spPr>
        <p:txBody>
          <a:bodyPr wrap="square" rtlCol="0">
            <a:spAutoFit/>
          </a:bodyPr>
          <a:lstStyle/>
          <a:p>
            <a:r>
              <a:rPr lang="en-US" b="1" dirty="0" smtClean="0">
                <a:solidFill>
                  <a:schemeClr val="bg1"/>
                </a:solidFill>
                <a:latin typeface="Calibri" panose="020F0502020204030204" pitchFamily="34" charset="0"/>
              </a:rPr>
              <a:t>Eastern Shore Food Insecurity Indicators</a:t>
            </a:r>
          </a:p>
          <a:p>
            <a:endParaRPr lang="en-US" dirty="0">
              <a:solidFill>
                <a:schemeClr val="bg1"/>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bg1"/>
                </a:solidFill>
                <a:latin typeface="Calibri" panose="020F0502020204030204" pitchFamily="34" charset="0"/>
              </a:rPr>
              <a:t>15% of Eastern Shore residents are food insecure</a:t>
            </a:r>
          </a:p>
          <a:p>
            <a:endParaRPr lang="en-US" sz="10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bg1"/>
                </a:solidFill>
                <a:latin typeface="Calibri" panose="020F0502020204030204" pitchFamily="34" charset="0"/>
              </a:rPr>
              <a:t>21% of Eastern Shore Children are food insecure</a:t>
            </a:r>
          </a:p>
          <a:p>
            <a:endParaRPr lang="en-US" sz="1000"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bg1"/>
                </a:solidFill>
                <a:latin typeface="Calibri" panose="020F0502020204030204" pitchFamily="34" charset="0"/>
              </a:rPr>
              <a:t>70% of public school students are in the free/reduced lunch program</a:t>
            </a:r>
          </a:p>
          <a:p>
            <a:pPr marL="285750" indent="-285750">
              <a:buFont typeface="Arial" panose="020B0604020202020204" pitchFamily="34" charset="0"/>
              <a:buChar char="•"/>
            </a:pPr>
            <a:endParaRPr lang="en-US" dirty="0" smtClean="0">
              <a:solidFill>
                <a:schemeClr val="bg1"/>
              </a:solidFill>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p:txBody>
      </p:sp>
      <p:sp>
        <p:nvSpPr>
          <p:cNvPr id="8" name="TextBox 7"/>
          <p:cNvSpPr txBox="1"/>
          <p:nvPr/>
        </p:nvSpPr>
        <p:spPr>
          <a:xfrm>
            <a:off x="3960181" y="4668007"/>
            <a:ext cx="5426843" cy="1200329"/>
          </a:xfrm>
          <a:prstGeom prst="rect">
            <a:avLst/>
          </a:prstGeom>
          <a:noFill/>
        </p:spPr>
        <p:txBody>
          <a:bodyPr wrap="square" rtlCol="0">
            <a:spAutoFit/>
          </a:bodyPr>
          <a:lstStyle/>
          <a:p>
            <a:r>
              <a:rPr lang="en-US" sz="2400" dirty="0" smtClean="0">
                <a:solidFill>
                  <a:schemeClr val="bg1"/>
                </a:solidFill>
                <a:latin typeface="Calibri" panose="020F0502020204030204" pitchFamily="34" charset="0"/>
              </a:rPr>
              <a:t>Food insecurity is the condition in which access to adequate food is limited by a lack of money or other resources. </a:t>
            </a:r>
            <a:endParaRPr lang="en-US" sz="2400" dirty="0">
              <a:solidFill>
                <a:schemeClr val="bg1"/>
              </a:solidFill>
              <a:latin typeface="Calibri" panose="020F050202020403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240196"/>
            <a:ext cx="4318270" cy="2878846"/>
          </a:xfrm>
          <a:prstGeom prst="rect">
            <a:avLst/>
          </a:prstGeom>
        </p:spPr>
      </p:pic>
    </p:spTree>
    <p:extLst>
      <p:ext uri="{BB962C8B-B14F-4D97-AF65-F5344CB8AC3E}">
        <p14:creationId xmlns:p14="http://schemas.microsoft.com/office/powerpoint/2010/main" val="1901998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37</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4" name="TextBox 3"/>
          <p:cNvSpPr txBox="1"/>
          <p:nvPr/>
        </p:nvSpPr>
        <p:spPr>
          <a:xfrm>
            <a:off x="828898" y="315388"/>
            <a:ext cx="10418324" cy="646331"/>
          </a:xfrm>
          <a:prstGeom prst="rect">
            <a:avLst/>
          </a:prstGeom>
          <a:noFill/>
        </p:spPr>
        <p:txBody>
          <a:bodyPr wrap="square" rtlCol="0">
            <a:spAutoFit/>
          </a:bodyPr>
          <a:lstStyle/>
          <a:p>
            <a:r>
              <a:rPr lang="en-US" sz="3600" dirty="0" smtClean="0">
                <a:latin typeface="BatangChe" panose="02030609000101010101" pitchFamily="49" charset="-127"/>
                <a:ea typeface="BatangChe" panose="02030609000101010101" pitchFamily="49" charset="-127"/>
              </a:rPr>
              <a:t>P O S T   S C R I P T</a:t>
            </a:r>
            <a:endParaRPr lang="en-US" sz="3600" dirty="0">
              <a:latin typeface="BatangChe" panose="02030609000101010101" pitchFamily="49" charset="-127"/>
              <a:ea typeface="BatangChe" panose="02030609000101010101" pitchFamily="49" charset="-127"/>
            </a:endParaRPr>
          </a:p>
        </p:txBody>
      </p:sp>
      <p:sp>
        <p:nvSpPr>
          <p:cNvPr id="5" name="TextBox 4"/>
          <p:cNvSpPr txBox="1"/>
          <p:nvPr/>
        </p:nvSpPr>
        <p:spPr>
          <a:xfrm>
            <a:off x="656619" y="1094500"/>
            <a:ext cx="6696487" cy="490903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Calibri" panose="020F0502020204030204" pitchFamily="34" charset="0"/>
              </a:rPr>
              <a:t>As we enter our ninth year of partnership, let’s envision the cycle of success</a:t>
            </a:r>
            <a:r>
              <a:rPr lang="en-US" sz="2400" dirty="0" smtClean="0">
                <a:solidFill>
                  <a:schemeClr val="bg1"/>
                </a:solidFill>
                <a:latin typeface="Calibri" panose="020F0502020204030204" pitchFamily="34" charset="0"/>
              </a:rPr>
              <a:t>.</a:t>
            </a:r>
          </a:p>
          <a:p>
            <a:endParaRPr lang="en-US" sz="500" dirty="0" smtClean="0">
              <a:solidFill>
                <a:schemeClr val="bg1"/>
              </a:solidFill>
              <a:latin typeface="Calibri" panose="020F0502020204030204" pitchFamily="34" charset="0"/>
            </a:endParaRPr>
          </a:p>
          <a:p>
            <a:r>
              <a:rPr lang="en-US" sz="2400" i="1" dirty="0" smtClean="0">
                <a:solidFill>
                  <a:schemeClr val="bg1"/>
                </a:solidFill>
                <a:latin typeface="Calibri" panose="020F0502020204030204" pitchFamily="34" charset="0"/>
              </a:rPr>
              <a:t>Well-trained </a:t>
            </a:r>
            <a:r>
              <a:rPr lang="en-US" sz="2400" i="1" dirty="0" smtClean="0">
                <a:solidFill>
                  <a:schemeClr val="bg1"/>
                </a:solidFill>
                <a:latin typeface="Calibri" panose="020F0502020204030204" pitchFamily="34" charset="0"/>
              </a:rPr>
              <a:t>youth comprising tomorrow’s excellent work force are compelled to stay and flourish on the Eastern Shore of Virginia because of their employment potential and their ability to make a difference. </a:t>
            </a:r>
            <a:endParaRPr lang="en-US" sz="2400" i="1" dirty="0">
              <a:solidFill>
                <a:schemeClr val="bg1"/>
              </a:solidFill>
              <a:latin typeface="Calibri" panose="020F0502020204030204" pitchFamily="34" charset="0"/>
            </a:endParaRPr>
          </a:p>
          <a:p>
            <a:endParaRPr lang="en-US" sz="500" i="1" dirty="0" smtClean="0">
              <a:solidFill>
                <a:schemeClr val="bg1"/>
              </a:solidFill>
              <a:latin typeface="Calibri" panose="020F0502020204030204" pitchFamily="34" charset="0"/>
            </a:endParaRPr>
          </a:p>
          <a:p>
            <a:endParaRPr lang="en-US" sz="500"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bg1"/>
                </a:solidFill>
                <a:latin typeface="Calibri" panose="020F0502020204030204" pitchFamily="34" charset="0"/>
              </a:rPr>
              <a:t>Population </a:t>
            </a:r>
            <a:r>
              <a:rPr lang="en-US" sz="2400" dirty="0" smtClean="0">
                <a:solidFill>
                  <a:schemeClr val="bg1"/>
                </a:solidFill>
                <a:latin typeface="Calibri" panose="020F0502020204030204" pitchFamily="34" charset="0"/>
              </a:rPr>
              <a:t>health is linked to economic health</a:t>
            </a:r>
            <a:r>
              <a:rPr lang="en-US" sz="2400" dirty="0" smtClean="0">
                <a:solidFill>
                  <a:schemeClr val="bg1"/>
                </a:solidFill>
                <a:latin typeface="Calibri" panose="020F0502020204030204" pitchFamily="34" charset="0"/>
              </a:rPr>
              <a:t>.</a:t>
            </a:r>
          </a:p>
          <a:p>
            <a:endParaRPr lang="en-US" sz="500" dirty="0" smtClean="0">
              <a:solidFill>
                <a:schemeClr val="bg1"/>
              </a:solidFill>
              <a:latin typeface="Calibri" panose="020F0502020204030204" pitchFamily="34" charset="0"/>
            </a:endParaRPr>
          </a:p>
          <a:p>
            <a:endParaRPr lang="en-US" sz="500"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bg1"/>
                </a:solidFill>
                <a:latin typeface="Calibri" panose="020F0502020204030204" pitchFamily="34" charset="0"/>
              </a:rPr>
              <a:t>Stay </a:t>
            </a:r>
            <a:r>
              <a:rPr lang="en-US" sz="2400" dirty="0" smtClean="0">
                <a:solidFill>
                  <a:schemeClr val="bg1"/>
                </a:solidFill>
                <a:latin typeface="Calibri" panose="020F0502020204030204" pitchFamily="34" charset="0"/>
              </a:rPr>
              <a:t>true to </a:t>
            </a:r>
            <a:r>
              <a:rPr lang="en-US" sz="2400" dirty="0" smtClean="0">
                <a:solidFill>
                  <a:schemeClr val="bg1"/>
                </a:solidFill>
                <a:latin typeface="Calibri" panose="020F0502020204030204" pitchFamily="34" charset="0"/>
              </a:rPr>
              <a:t>PSE framework. Hone </a:t>
            </a:r>
            <a:r>
              <a:rPr lang="en-US" sz="2400" dirty="0" smtClean="0">
                <a:solidFill>
                  <a:schemeClr val="bg1"/>
                </a:solidFill>
                <a:latin typeface="Calibri" panose="020F0502020204030204" pitchFamily="34" charset="0"/>
              </a:rPr>
              <a:t>our intersectoral leadership </a:t>
            </a:r>
            <a:r>
              <a:rPr lang="en-US" sz="2400" dirty="0" smtClean="0">
                <a:solidFill>
                  <a:schemeClr val="bg1"/>
                </a:solidFill>
                <a:latin typeface="Calibri" panose="020F0502020204030204" pitchFamily="34" charset="0"/>
              </a:rPr>
              <a:t>skills. Evolve </a:t>
            </a:r>
            <a:r>
              <a:rPr lang="en-US" sz="2400" dirty="0" smtClean="0">
                <a:solidFill>
                  <a:schemeClr val="bg1"/>
                </a:solidFill>
                <a:latin typeface="Calibri" panose="020F0502020204030204" pitchFamily="34" charset="0"/>
              </a:rPr>
              <a:t>our understanding of </a:t>
            </a:r>
            <a:r>
              <a:rPr lang="en-US" sz="2400" dirty="0" smtClean="0">
                <a:solidFill>
                  <a:schemeClr val="bg1"/>
                </a:solidFill>
                <a:latin typeface="Calibri" panose="020F0502020204030204" pitchFamily="34" charset="0"/>
              </a:rPr>
              <a:t>health. </a:t>
            </a:r>
            <a:endParaRPr lang="en-US" sz="2400" dirty="0" smtClean="0">
              <a:solidFill>
                <a:schemeClr val="bg1"/>
              </a:solidFill>
              <a:latin typeface="Calibri" panose="020F0502020204030204" pitchFamily="34" charset="0"/>
            </a:endParaRPr>
          </a:p>
          <a:p>
            <a:endParaRPr lang="en-US" sz="2400" dirty="0">
              <a:solidFill>
                <a:schemeClr val="bg1"/>
              </a:solidFill>
              <a:latin typeface="Calibri" panose="020F0502020204030204" pitchFamily="34"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25385" y="649570"/>
            <a:ext cx="4666615" cy="2613025"/>
          </a:xfrm>
          <a:prstGeom prst="rect">
            <a:avLst/>
          </a:prstGeom>
          <a:effectLst>
            <a:reflection blurRad="6350" stA="52000" endA="300" endPos="35000" dir="5400000" sy="-100000" algn="bl" rotWithShape="0"/>
          </a:effectLst>
        </p:spPr>
      </p:pic>
      <p:sp>
        <p:nvSpPr>
          <p:cNvPr id="7" name="TextBox 6"/>
          <p:cNvSpPr txBox="1"/>
          <p:nvPr/>
        </p:nvSpPr>
        <p:spPr>
          <a:xfrm>
            <a:off x="7525385" y="4386470"/>
            <a:ext cx="4494337" cy="1077218"/>
          </a:xfrm>
          <a:prstGeom prst="rect">
            <a:avLst/>
          </a:prstGeom>
          <a:noFill/>
        </p:spPr>
        <p:txBody>
          <a:bodyPr wrap="square" rtlCol="0">
            <a:spAutoFit/>
          </a:bodyPr>
          <a:lstStyle/>
          <a:p>
            <a:r>
              <a:rPr lang="en-US" sz="3200" dirty="0">
                <a:solidFill>
                  <a:schemeClr val="bg1"/>
                </a:solidFill>
                <a:latin typeface="Calibri" panose="020F0502020204030204" pitchFamily="34" charset="0"/>
              </a:rPr>
              <a:t>May you and your work continue to flourish.</a:t>
            </a:r>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55001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D4076E-451C-45AD-87E7-26F12CEA90AA}" type="slidenum">
              <a:rPr lang="en-US" smtClean="0"/>
              <a:t>38</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072" y="5578475"/>
            <a:ext cx="2304959" cy="791305"/>
          </a:xfrm>
          <a:prstGeom prst="rect">
            <a:avLst/>
          </a:prstGeom>
        </p:spPr>
      </p:pic>
      <p:sp>
        <p:nvSpPr>
          <p:cNvPr id="4" name="TextBox 3"/>
          <p:cNvSpPr txBox="1"/>
          <p:nvPr/>
        </p:nvSpPr>
        <p:spPr>
          <a:xfrm>
            <a:off x="2915478" y="1298713"/>
            <a:ext cx="7050157" cy="3323987"/>
          </a:xfrm>
          <a:prstGeom prst="rect">
            <a:avLst/>
          </a:prstGeom>
          <a:noFill/>
        </p:spPr>
        <p:txBody>
          <a:bodyPr wrap="square" rtlCol="0">
            <a:spAutoFit/>
          </a:bodyPr>
          <a:lstStyle/>
          <a:p>
            <a:r>
              <a:rPr lang="en-US" sz="2400" dirty="0" smtClean="0">
                <a:solidFill>
                  <a:schemeClr val="bg1"/>
                </a:solidFill>
                <a:latin typeface="Calibri" panose="020F0502020204030204" pitchFamily="34" charset="0"/>
              </a:rPr>
              <a:t>By the way…..have we said</a:t>
            </a:r>
          </a:p>
          <a:p>
            <a:endParaRPr lang="en-US" sz="2400" dirty="0">
              <a:solidFill>
                <a:schemeClr val="bg1"/>
              </a:solidFill>
              <a:latin typeface="Calibri" panose="020F0502020204030204" pitchFamily="34" charset="0"/>
            </a:endParaRPr>
          </a:p>
          <a:p>
            <a:endParaRPr lang="en-US" dirty="0" smtClean="0"/>
          </a:p>
          <a:p>
            <a:endParaRPr lang="en-US" dirty="0"/>
          </a:p>
          <a:p>
            <a:pPr algn="ctr"/>
            <a:r>
              <a:rPr lang="en-US" sz="6600" dirty="0" smtClean="0">
                <a:solidFill>
                  <a:schemeClr val="bg1"/>
                </a:solidFill>
                <a:latin typeface="BatangChe" panose="02030609000101010101" pitchFamily="49" charset="-127"/>
                <a:ea typeface="BatangChe" panose="02030609000101010101" pitchFamily="49" charset="-127"/>
              </a:rPr>
              <a:t>T H A N K  Y O U</a:t>
            </a:r>
          </a:p>
          <a:p>
            <a:pPr algn="ctr"/>
            <a:endParaRPr lang="en-US" dirty="0" smtClean="0">
              <a:solidFill>
                <a:schemeClr val="bg1"/>
              </a:solidFill>
              <a:latin typeface="BatangChe" panose="02030609000101010101" pitchFamily="49" charset="-127"/>
              <a:ea typeface="BatangChe" panose="02030609000101010101" pitchFamily="49" charset="-127"/>
            </a:endParaRPr>
          </a:p>
          <a:p>
            <a:pPr algn="ctr"/>
            <a:endParaRPr lang="en-US" dirty="0">
              <a:solidFill>
                <a:schemeClr val="bg1"/>
              </a:solidFill>
              <a:latin typeface="BatangChe" panose="02030609000101010101" pitchFamily="49" charset="-127"/>
              <a:ea typeface="BatangChe" panose="02030609000101010101" pitchFamily="49" charset="-127"/>
            </a:endParaRPr>
          </a:p>
          <a:p>
            <a:pPr algn="r"/>
            <a:r>
              <a:rPr lang="en-US" sz="2400" i="1" dirty="0" smtClean="0">
                <a:solidFill>
                  <a:schemeClr val="bg1"/>
                </a:solidFill>
                <a:latin typeface="Calibri" panose="020F0502020204030204" pitchFamily="34" charset="0"/>
                <a:ea typeface="BatangChe" panose="02030609000101010101" pitchFamily="49" charset="-127"/>
              </a:rPr>
              <a:t>Now on to 2017 !</a:t>
            </a:r>
            <a:endParaRPr lang="en-US" sz="2400" i="1" dirty="0">
              <a:solidFill>
                <a:schemeClr val="bg1"/>
              </a:solidFill>
              <a:latin typeface="Calibri" panose="020F0502020204030204" pitchFamily="34" charset="0"/>
              <a:ea typeface="BatangChe" panose="02030609000101010101" pitchFamily="49" charset="-127"/>
            </a:endParaRPr>
          </a:p>
        </p:txBody>
      </p:sp>
    </p:spTree>
    <p:extLst>
      <p:ext uri="{BB962C8B-B14F-4D97-AF65-F5344CB8AC3E}">
        <p14:creationId xmlns:p14="http://schemas.microsoft.com/office/powerpoint/2010/main" val="121691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0900" y="511907"/>
            <a:ext cx="11392145" cy="2301631"/>
          </a:xfrm>
        </p:spPr>
        <p:txBody>
          <a:bodyPr>
            <a:normAutofit fontScale="90000"/>
          </a:bodyPr>
          <a:lstStyle/>
          <a:p>
            <a:r>
              <a:rPr lang="en-US" sz="9800" dirty="0" smtClean="0">
                <a:latin typeface="BatangChe" panose="02030609000101010101" pitchFamily="49" charset="-127"/>
                <a:ea typeface="BatangChe" panose="02030609000101010101" pitchFamily="49" charset="-127"/>
              </a:rPr>
              <a:t>M I S </a:t>
            </a:r>
            <a:r>
              <a:rPr lang="en-US" sz="9800" dirty="0" err="1" smtClean="0">
                <a:latin typeface="BatangChe" panose="02030609000101010101" pitchFamily="49" charset="-127"/>
                <a:ea typeface="BatangChe" panose="02030609000101010101" pitchFamily="49" charset="-127"/>
              </a:rPr>
              <a:t>S</a:t>
            </a:r>
            <a:r>
              <a:rPr lang="en-US" sz="9800" dirty="0" smtClean="0">
                <a:latin typeface="BatangChe" panose="02030609000101010101" pitchFamily="49" charset="-127"/>
                <a:ea typeface="BatangChe" panose="02030609000101010101" pitchFamily="49" charset="-127"/>
              </a:rPr>
              <a:t> I O N </a:t>
            </a:r>
            <a:r>
              <a:rPr lang="en-US" sz="7200" dirty="0" smtClean="0">
                <a:latin typeface="BatangChe" panose="02030609000101010101" pitchFamily="49" charset="-127"/>
                <a:ea typeface="BatangChe" panose="02030609000101010101" pitchFamily="49" charset="-127"/>
              </a:rPr>
              <a:t/>
            </a:r>
            <a:br>
              <a:rPr lang="en-US" sz="7200" dirty="0" smtClean="0">
                <a:latin typeface="BatangChe" panose="02030609000101010101" pitchFamily="49" charset="-127"/>
                <a:ea typeface="BatangChe" panose="02030609000101010101" pitchFamily="49" charset="-127"/>
              </a:rPr>
            </a:br>
            <a:r>
              <a:rPr lang="en-US" sz="7300" dirty="0" smtClean="0">
                <a:latin typeface="BatangChe" panose="02030609000101010101" pitchFamily="49" charset="-127"/>
                <a:ea typeface="BatangChe" panose="02030609000101010101" pitchFamily="49" charset="-127"/>
              </a:rPr>
              <a:t>2 0 </a:t>
            </a:r>
            <a:r>
              <a:rPr lang="en-US" sz="7300" dirty="0" smtClean="0">
                <a:latin typeface="BatangChe" panose="02030609000101010101" pitchFamily="49" charset="-127"/>
                <a:ea typeface="BatangChe" panose="02030609000101010101" pitchFamily="49" charset="-127"/>
              </a:rPr>
              <a:t>1 7 </a:t>
            </a:r>
            <a:r>
              <a:rPr lang="en-US" sz="7300" dirty="0" smtClean="0">
                <a:latin typeface="BatangChe" panose="02030609000101010101" pitchFamily="49" charset="-127"/>
                <a:ea typeface="BatangChe" panose="02030609000101010101" pitchFamily="49" charset="-127"/>
              </a:rPr>
              <a:t>– 2 0 </a:t>
            </a:r>
            <a:r>
              <a:rPr lang="en-US" sz="7300" dirty="0" smtClean="0">
                <a:latin typeface="BatangChe" panose="02030609000101010101" pitchFamily="49" charset="-127"/>
                <a:ea typeface="BatangChe" panose="02030609000101010101" pitchFamily="49" charset="-127"/>
              </a:rPr>
              <a:t>2 0</a:t>
            </a:r>
            <a:endParaRPr lang="en-US" sz="7300" dirty="0">
              <a:latin typeface="BatangChe" panose="02030609000101010101" pitchFamily="49" charset="-127"/>
              <a:ea typeface="BatangChe" panose="02030609000101010101" pitchFamily="49" charset="-127"/>
            </a:endParaRPr>
          </a:p>
        </p:txBody>
      </p:sp>
      <p:sp>
        <p:nvSpPr>
          <p:cNvPr id="3" name="Text Placeholder 2"/>
          <p:cNvSpPr>
            <a:spLocks noGrp="1"/>
          </p:cNvSpPr>
          <p:nvPr>
            <p:ph type="body" idx="1"/>
          </p:nvPr>
        </p:nvSpPr>
        <p:spPr>
          <a:xfrm>
            <a:off x="670899" y="2948354"/>
            <a:ext cx="11181131" cy="2819400"/>
          </a:xfrm>
        </p:spPr>
        <p:txBody>
          <a:bodyPr>
            <a:normAutofit/>
          </a:bodyPr>
          <a:lstStyle/>
          <a:p>
            <a:r>
              <a:rPr lang="en-US" sz="3600" dirty="0">
                <a:solidFill>
                  <a:schemeClr val="bg1"/>
                </a:solidFill>
                <a:latin typeface="Calibri" panose="020F0502020204030204" pitchFamily="34" charset="0"/>
              </a:rPr>
              <a:t>As a volunteer multi-sector partnership, ESHC’s mission is to develop an </a:t>
            </a:r>
            <a:r>
              <a:rPr lang="en-US" sz="3600" b="1" dirty="0">
                <a:solidFill>
                  <a:schemeClr val="bg1"/>
                </a:solidFill>
                <a:latin typeface="Calibri" panose="020F0502020204030204" pitchFamily="34" charset="0"/>
              </a:rPr>
              <a:t>accountable care community</a:t>
            </a:r>
            <a:r>
              <a:rPr lang="en-US" sz="3600" dirty="0">
                <a:solidFill>
                  <a:schemeClr val="bg1"/>
                </a:solidFill>
                <a:latin typeface="Calibri" panose="020F0502020204030204" pitchFamily="34" charset="0"/>
              </a:rPr>
              <a:t> using policy, systems and environmental change to improve the health and success of the Eastern Shore of Virginia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Slide Number Placeholder 4"/>
          <p:cNvSpPr>
            <a:spLocks noGrp="1"/>
          </p:cNvSpPr>
          <p:nvPr>
            <p:ph type="sldNum" sz="quarter" idx="12"/>
          </p:nvPr>
        </p:nvSpPr>
        <p:spPr/>
        <p:txBody>
          <a:bodyPr/>
          <a:lstStyle/>
          <a:p>
            <a:fld id="{57D4076E-451C-45AD-87E7-26F12CEA90AA}" type="slidenum">
              <a:rPr lang="en-US" smtClean="0"/>
              <a:t>4</a:t>
            </a:fld>
            <a:endParaRPr lang="en-US"/>
          </a:p>
        </p:txBody>
      </p:sp>
    </p:spTree>
    <p:extLst>
      <p:ext uri="{BB962C8B-B14F-4D97-AF65-F5344CB8AC3E}">
        <p14:creationId xmlns:p14="http://schemas.microsoft.com/office/powerpoint/2010/main" val="4266749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00" y="511907"/>
            <a:ext cx="11392145" cy="2301631"/>
          </a:xfrm>
        </p:spPr>
        <p:txBody>
          <a:bodyPr>
            <a:normAutofit fontScale="90000"/>
          </a:bodyPr>
          <a:lstStyle/>
          <a:p>
            <a:r>
              <a:rPr lang="en-US" sz="9800" dirty="0" smtClean="0">
                <a:latin typeface="BatangChe" panose="02030609000101010101" pitchFamily="49" charset="-127"/>
                <a:ea typeface="BatangChe" panose="02030609000101010101" pitchFamily="49" charset="-127"/>
              </a:rPr>
              <a:t>V I s I o n </a:t>
            </a:r>
            <a:r>
              <a:rPr lang="en-US" sz="7200" dirty="0" smtClean="0">
                <a:latin typeface="BatangChe" panose="02030609000101010101" pitchFamily="49" charset="-127"/>
                <a:ea typeface="BatangChe" panose="02030609000101010101" pitchFamily="49" charset="-127"/>
              </a:rPr>
              <a:t/>
            </a:r>
            <a:br>
              <a:rPr lang="en-US" sz="7200" dirty="0" smtClean="0">
                <a:latin typeface="BatangChe" panose="02030609000101010101" pitchFamily="49" charset="-127"/>
                <a:ea typeface="BatangChe" panose="02030609000101010101" pitchFamily="49" charset="-127"/>
              </a:rPr>
            </a:br>
            <a:r>
              <a:rPr lang="en-US" sz="7200" dirty="0" smtClean="0">
                <a:latin typeface="BatangChe" panose="02030609000101010101" pitchFamily="49" charset="-127"/>
                <a:ea typeface="BatangChe" panose="02030609000101010101" pitchFamily="49" charset="-127"/>
              </a:rPr>
              <a:t>2 0 0 9 – 2 0 1 6</a:t>
            </a:r>
            <a:endParaRPr lang="en-US" sz="7200" dirty="0">
              <a:latin typeface="BatangChe" panose="02030609000101010101" pitchFamily="49" charset="-127"/>
              <a:ea typeface="BatangChe" panose="02030609000101010101" pitchFamily="49" charset="-127"/>
            </a:endParaRPr>
          </a:p>
        </p:txBody>
      </p:sp>
      <p:sp>
        <p:nvSpPr>
          <p:cNvPr id="3" name="Text Placeholder 2"/>
          <p:cNvSpPr>
            <a:spLocks noGrp="1"/>
          </p:cNvSpPr>
          <p:nvPr>
            <p:ph type="body" idx="1"/>
          </p:nvPr>
        </p:nvSpPr>
        <p:spPr>
          <a:xfrm>
            <a:off x="670900" y="2948354"/>
            <a:ext cx="11058038" cy="3610708"/>
          </a:xfrm>
        </p:spPr>
        <p:txBody>
          <a:bodyPr>
            <a:normAutofit/>
          </a:bodyPr>
          <a:lstStyle/>
          <a:p>
            <a:r>
              <a:rPr lang="en-US" sz="2800" dirty="0" smtClean="0">
                <a:solidFill>
                  <a:schemeClr val="bg1"/>
                </a:solidFill>
                <a:latin typeface="Calibri" panose="020F0502020204030204" pitchFamily="34" charset="0"/>
                <a:ea typeface="Arial Unicode MS" panose="020B0604020202020204" pitchFamily="34" charset="-128"/>
                <a:cs typeface="Arial Unicode MS" panose="020B0604020202020204" pitchFamily="34" charset="-128"/>
              </a:rPr>
              <a:t>We imagine a healthier Eastern Shore emerging from livable communities where children and adults have healthy eating choices at home, school, work, and in the community; walk, bicycle and swim safely; play or exercise outdoors, in neighborhood parks, trails, and open spaces; and enjoy a tobacco-free community</a:t>
            </a:r>
            <a:r>
              <a:rPr lang="en-US" sz="2800" dirty="0">
                <a:solidFill>
                  <a:schemeClr val="bg1"/>
                </a:solidFill>
                <a:latin typeface="Calibri" panose="020F0502020204030204" pitchFamily="34" charset="0"/>
                <a:ea typeface="Arial Unicode MS" panose="020B0604020202020204" pitchFamily="34" charset="-128"/>
                <a:cs typeface="Arial Unicode MS" panose="020B0604020202020204" pitchFamily="34" charset="-128"/>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Slide Number Placeholder 4"/>
          <p:cNvSpPr>
            <a:spLocks noGrp="1"/>
          </p:cNvSpPr>
          <p:nvPr>
            <p:ph type="sldNum" sz="quarter" idx="12"/>
          </p:nvPr>
        </p:nvSpPr>
        <p:spPr/>
        <p:txBody>
          <a:bodyPr/>
          <a:lstStyle/>
          <a:p>
            <a:fld id="{57D4076E-451C-45AD-87E7-26F12CEA90AA}" type="slidenum">
              <a:rPr lang="en-US" smtClean="0"/>
              <a:t>5</a:t>
            </a:fld>
            <a:endParaRPr lang="en-US"/>
          </a:p>
        </p:txBody>
      </p:sp>
    </p:spTree>
    <p:extLst>
      <p:ext uri="{BB962C8B-B14F-4D97-AF65-F5344CB8AC3E}">
        <p14:creationId xmlns:p14="http://schemas.microsoft.com/office/powerpoint/2010/main" val="393844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0900" y="511907"/>
            <a:ext cx="11392145" cy="2301631"/>
          </a:xfrm>
        </p:spPr>
        <p:txBody>
          <a:bodyPr>
            <a:normAutofit fontScale="90000"/>
          </a:bodyPr>
          <a:lstStyle/>
          <a:p>
            <a:r>
              <a:rPr lang="en-US" sz="9800" dirty="0" smtClean="0">
                <a:latin typeface="BatangChe" panose="02030609000101010101" pitchFamily="49" charset="-127"/>
                <a:ea typeface="BatangChe" panose="02030609000101010101" pitchFamily="49" charset="-127"/>
              </a:rPr>
              <a:t>V I s I o n </a:t>
            </a:r>
            <a:r>
              <a:rPr lang="en-US" sz="7200" dirty="0" smtClean="0">
                <a:latin typeface="BatangChe" panose="02030609000101010101" pitchFamily="49" charset="-127"/>
                <a:ea typeface="BatangChe" panose="02030609000101010101" pitchFamily="49" charset="-127"/>
              </a:rPr>
              <a:t/>
            </a:r>
            <a:br>
              <a:rPr lang="en-US" sz="7200" dirty="0" smtClean="0">
                <a:latin typeface="BatangChe" panose="02030609000101010101" pitchFamily="49" charset="-127"/>
                <a:ea typeface="BatangChe" panose="02030609000101010101" pitchFamily="49" charset="-127"/>
              </a:rPr>
            </a:br>
            <a:r>
              <a:rPr lang="en-US" sz="7200" dirty="0" smtClean="0">
                <a:latin typeface="BatangChe" panose="02030609000101010101" pitchFamily="49" charset="-127"/>
                <a:ea typeface="BatangChe" panose="02030609000101010101" pitchFamily="49" charset="-127"/>
              </a:rPr>
              <a:t>2 0 1 7 – 2 0 2 </a:t>
            </a:r>
            <a:r>
              <a:rPr lang="en-US" sz="7200" dirty="0">
                <a:latin typeface="BatangChe" panose="02030609000101010101" pitchFamily="49" charset="-127"/>
                <a:ea typeface="BatangChe" panose="02030609000101010101" pitchFamily="49" charset="-127"/>
              </a:rPr>
              <a:t>0</a:t>
            </a:r>
          </a:p>
        </p:txBody>
      </p:sp>
      <p:sp>
        <p:nvSpPr>
          <p:cNvPr id="3" name="Text Placeholder 2"/>
          <p:cNvSpPr>
            <a:spLocks noGrp="1"/>
          </p:cNvSpPr>
          <p:nvPr>
            <p:ph type="body" idx="1"/>
          </p:nvPr>
        </p:nvSpPr>
        <p:spPr>
          <a:xfrm>
            <a:off x="670900" y="2948354"/>
            <a:ext cx="11058038" cy="3610708"/>
          </a:xfrm>
        </p:spPr>
        <p:txBody>
          <a:bodyPr>
            <a:normAutofit/>
          </a:bodyPr>
          <a:lstStyle/>
          <a:p>
            <a:r>
              <a:rPr lang="en-US" sz="4000" dirty="0" smtClean="0">
                <a:solidFill>
                  <a:schemeClr val="bg1"/>
                </a:solidFill>
                <a:latin typeface="Calibri" panose="020F0502020204030204" pitchFamily="34" charset="0"/>
              </a:rPr>
              <a:t>Well-being for all Eastern Shore of Virginia Residents</a:t>
            </a:r>
            <a:endParaRPr lang="en-US" sz="4000" dirty="0">
              <a:solidFill>
                <a:schemeClr val="bg1"/>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5" name="Slide Number Placeholder 4"/>
          <p:cNvSpPr>
            <a:spLocks noGrp="1"/>
          </p:cNvSpPr>
          <p:nvPr>
            <p:ph type="sldNum" sz="quarter" idx="12"/>
          </p:nvPr>
        </p:nvSpPr>
        <p:spPr/>
        <p:txBody>
          <a:bodyPr/>
          <a:lstStyle/>
          <a:p>
            <a:fld id="{57D4076E-451C-45AD-87E7-26F12CEA90AA}" type="slidenum">
              <a:rPr lang="en-US" smtClean="0"/>
              <a:t>6</a:t>
            </a:fld>
            <a:endParaRPr lang="en-US"/>
          </a:p>
        </p:txBody>
      </p:sp>
    </p:spTree>
    <p:extLst>
      <p:ext uri="{BB962C8B-B14F-4D97-AF65-F5344CB8AC3E}">
        <p14:creationId xmlns:p14="http://schemas.microsoft.com/office/powerpoint/2010/main" val="1902657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BatangChe" panose="02030609000101010101" pitchFamily="49" charset="-127"/>
                <a:ea typeface="BatangChe" panose="02030609000101010101" pitchFamily="49" charset="-127"/>
              </a:rPr>
              <a:t>F l o u r I s h</a:t>
            </a:r>
            <a:endParaRPr lang="en-US" sz="6600" dirty="0">
              <a:latin typeface="BatangChe" panose="02030609000101010101" pitchFamily="49" charset="-127"/>
              <a:ea typeface="BatangChe" panose="02030609000101010101" pitchFamily="49" charset="-127"/>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968" y="580292"/>
            <a:ext cx="6591219" cy="369108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6" name="Slide Number Placeholder 5"/>
          <p:cNvSpPr>
            <a:spLocks noGrp="1"/>
          </p:cNvSpPr>
          <p:nvPr>
            <p:ph type="sldNum" sz="quarter" idx="12"/>
          </p:nvPr>
        </p:nvSpPr>
        <p:spPr/>
        <p:txBody>
          <a:bodyPr/>
          <a:lstStyle/>
          <a:p>
            <a:fld id="{57D4076E-451C-45AD-87E7-26F12CEA90AA}" type="slidenum">
              <a:rPr lang="en-US" smtClean="0"/>
              <a:t>7</a:t>
            </a:fld>
            <a:endParaRPr lang="en-US"/>
          </a:p>
        </p:txBody>
      </p:sp>
    </p:spTree>
    <p:extLst>
      <p:ext uri="{BB962C8B-B14F-4D97-AF65-F5344CB8AC3E}">
        <p14:creationId xmlns:p14="http://schemas.microsoft.com/office/powerpoint/2010/main" val="149057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324" y="1635369"/>
            <a:ext cx="10410092" cy="2585323"/>
          </a:xfrm>
          <a:prstGeom prst="rect">
            <a:avLst/>
          </a:prstGeom>
          <a:noFill/>
        </p:spPr>
        <p:txBody>
          <a:bodyPr wrap="square" rtlCol="0">
            <a:spAutoFit/>
          </a:bodyPr>
          <a:lstStyle/>
          <a:p>
            <a:r>
              <a:rPr lang="en-US" sz="5400" dirty="0">
                <a:latin typeface="BatangChe" panose="02030609000101010101" pitchFamily="49" charset="-127"/>
                <a:ea typeface="BatangChe" panose="02030609000101010101" pitchFamily="49" charset="-127"/>
              </a:rPr>
              <a:t>2 </a:t>
            </a:r>
            <a:r>
              <a:rPr lang="en-US" sz="5400" dirty="0" smtClean="0">
                <a:latin typeface="BatangChe" panose="02030609000101010101" pitchFamily="49" charset="-127"/>
                <a:ea typeface="BatangChe" panose="02030609000101010101" pitchFamily="49" charset="-127"/>
              </a:rPr>
              <a:t> 0  1  6</a:t>
            </a:r>
            <a:endParaRPr lang="en-US" sz="5400" dirty="0">
              <a:latin typeface="BatangChe" panose="02030609000101010101" pitchFamily="49" charset="-127"/>
              <a:ea typeface="BatangChe" panose="02030609000101010101" pitchFamily="49" charset="-127"/>
            </a:endParaRPr>
          </a:p>
          <a:p>
            <a:r>
              <a:rPr lang="en-US" sz="5400" dirty="0">
                <a:latin typeface="BatangChe" panose="02030609000101010101" pitchFamily="49" charset="-127"/>
                <a:ea typeface="BatangChe" panose="02030609000101010101" pitchFamily="49" charset="-127"/>
              </a:rPr>
              <a:t>P </a:t>
            </a:r>
            <a:r>
              <a:rPr lang="en-US" sz="5400" dirty="0" smtClean="0">
                <a:latin typeface="BatangChe" panose="02030609000101010101" pitchFamily="49" charset="-127"/>
                <a:ea typeface="BatangChe" panose="02030609000101010101" pitchFamily="49" charset="-127"/>
              </a:rPr>
              <a:t> A  R  T  N  E  R  S </a:t>
            </a:r>
            <a:r>
              <a:rPr lang="en-US" sz="5400" dirty="0">
                <a:latin typeface="BatangChe" panose="02030609000101010101" pitchFamily="49" charset="-127"/>
                <a:ea typeface="BatangChe" panose="02030609000101010101" pitchFamily="49" charset="-127"/>
              </a:rPr>
              <a:t>H I P</a:t>
            </a:r>
          </a:p>
          <a:p>
            <a:r>
              <a:rPr lang="en-US" sz="5400" dirty="0">
                <a:latin typeface="BatangChe" panose="02030609000101010101" pitchFamily="49" charset="-127"/>
                <a:ea typeface="BatangChe" panose="02030609000101010101" pitchFamily="49" charset="-127"/>
              </a:rPr>
              <a:t>M </a:t>
            </a:r>
            <a:r>
              <a:rPr lang="en-US" sz="5400" dirty="0" smtClean="0">
                <a:latin typeface="BatangChe" panose="02030609000101010101" pitchFamily="49" charset="-127"/>
                <a:ea typeface="BatangChe" panose="02030609000101010101" pitchFamily="49" charset="-127"/>
              </a:rPr>
              <a:t> E  </a:t>
            </a:r>
            <a:r>
              <a:rPr lang="en-US" sz="5400" dirty="0" err="1" smtClean="0">
                <a:latin typeface="BatangChe" panose="02030609000101010101" pitchFamily="49" charset="-127"/>
                <a:ea typeface="BatangChe" panose="02030609000101010101" pitchFamily="49" charset="-127"/>
              </a:rPr>
              <a:t>E</a:t>
            </a:r>
            <a:r>
              <a:rPr lang="en-US" sz="5400" dirty="0" smtClean="0">
                <a:latin typeface="BatangChe" panose="02030609000101010101" pitchFamily="49" charset="-127"/>
                <a:ea typeface="BatangChe" panose="02030609000101010101" pitchFamily="49" charset="-127"/>
              </a:rPr>
              <a:t>  </a:t>
            </a:r>
            <a:r>
              <a:rPr lang="en-US" sz="5400" dirty="0">
                <a:latin typeface="BatangChe" panose="02030609000101010101" pitchFamily="49" charset="-127"/>
                <a:ea typeface="BatangChe" panose="02030609000101010101" pitchFamily="49" charset="-127"/>
              </a:rPr>
              <a:t>T </a:t>
            </a:r>
            <a:r>
              <a:rPr lang="en-US" sz="5400" dirty="0" smtClean="0">
                <a:latin typeface="BatangChe" panose="02030609000101010101" pitchFamily="49" charset="-127"/>
                <a:ea typeface="BatangChe" panose="02030609000101010101" pitchFamily="49" charset="-127"/>
              </a:rPr>
              <a:t> I  N  G  S </a:t>
            </a:r>
            <a:endParaRPr lang="en-US" sz="5400" dirty="0">
              <a:latin typeface="BatangChe" panose="02030609000101010101" pitchFamily="49" charset="-127"/>
              <a:ea typeface="BatangChe" panose="02030609000101010101" pitchFamily="49" charset="-127"/>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6" name="Slide Number Placeholder 5"/>
          <p:cNvSpPr>
            <a:spLocks noGrp="1"/>
          </p:cNvSpPr>
          <p:nvPr>
            <p:ph type="sldNum" sz="quarter" idx="12"/>
          </p:nvPr>
        </p:nvSpPr>
        <p:spPr/>
        <p:txBody>
          <a:bodyPr/>
          <a:lstStyle/>
          <a:p>
            <a:fld id="{57D4076E-451C-45AD-87E7-26F12CEA90AA}" type="slidenum">
              <a:rPr lang="en-US" smtClean="0"/>
              <a:t>8</a:t>
            </a:fld>
            <a:endParaRPr lang="en-US"/>
          </a:p>
        </p:txBody>
      </p:sp>
    </p:spTree>
    <p:extLst>
      <p:ext uri="{BB962C8B-B14F-4D97-AF65-F5344CB8AC3E}">
        <p14:creationId xmlns:p14="http://schemas.microsoft.com/office/powerpoint/2010/main" val="12814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98" y="5785346"/>
            <a:ext cx="2304959" cy="791305"/>
          </a:xfrm>
          <a:prstGeom prst="rect">
            <a:avLst/>
          </a:prstGeom>
        </p:spPr>
      </p:pic>
      <p:sp>
        <p:nvSpPr>
          <p:cNvPr id="3" name="TextBox 2"/>
          <p:cNvSpPr txBox="1"/>
          <p:nvPr/>
        </p:nvSpPr>
        <p:spPr>
          <a:xfrm>
            <a:off x="828898" y="281342"/>
            <a:ext cx="8262348" cy="5539978"/>
          </a:xfrm>
          <a:prstGeom prst="rect">
            <a:avLst/>
          </a:prstGeom>
          <a:noFill/>
        </p:spPr>
        <p:txBody>
          <a:bodyPr wrap="square" rtlCol="0">
            <a:spAutoFit/>
          </a:bodyPr>
          <a:lstStyle/>
          <a:p>
            <a:r>
              <a:rPr lang="en-US" sz="6000" dirty="0" smtClean="0">
                <a:latin typeface="Lucida Calligraphy" panose="03010101010101010101" pitchFamily="66" charset="0"/>
              </a:rPr>
              <a:t>January</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February</a:t>
            </a:r>
          </a:p>
          <a:p>
            <a:endParaRPr lang="en-US" sz="6000" dirty="0" smtClean="0">
              <a:latin typeface="Lucida Calligraphy" panose="03010101010101010101" pitchFamily="66" charset="0"/>
            </a:endParaRPr>
          </a:p>
          <a:p>
            <a:r>
              <a:rPr lang="en-US" sz="6000" dirty="0" smtClean="0">
                <a:latin typeface="Lucida Calligraphy" panose="03010101010101010101" pitchFamily="66" charset="0"/>
              </a:rPr>
              <a:t>March</a:t>
            </a:r>
          </a:p>
          <a:p>
            <a:endParaRPr lang="en-US" dirty="0"/>
          </a:p>
          <a:p>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769" y="517281"/>
            <a:ext cx="2792861" cy="2771042"/>
          </a:xfrm>
          <a:prstGeom prst="rect">
            <a:avLst/>
          </a:prstGeom>
        </p:spPr>
      </p:pic>
      <p:sp>
        <p:nvSpPr>
          <p:cNvPr id="5" name="TextBox 4"/>
          <p:cNvSpPr txBox="1"/>
          <p:nvPr/>
        </p:nvSpPr>
        <p:spPr>
          <a:xfrm>
            <a:off x="5468815" y="3270738"/>
            <a:ext cx="2848708" cy="369332"/>
          </a:xfrm>
          <a:prstGeom prst="rect">
            <a:avLst/>
          </a:prstGeom>
          <a:noFill/>
        </p:spPr>
        <p:txBody>
          <a:bodyPr wrap="square" rtlCol="0">
            <a:spAutoFit/>
          </a:bodyPr>
          <a:lstStyle/>
          <a:p>
            <a:r>
              <a:rPr lang="en-US" dirty="0" smtClean="0"/>
              <a:t>Margaret Van Clief </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1292" y="1581736"/>
            <a:ext cx="2599592" cy="274559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2939" y="3807477"/>
            <a:ext cx="2523233" cy="2345925"/>
          </a:xfrm>
          <a:prstGeom prst="rect">
            <a:avLst/>
          </a:prstGeom>
        </p:spPr>
      </p:pic>
      <p:sp>
        <p:nvSpPr>
          <p:cNvPr id="8" name="TextBox 7"/>
          <p:cNvSpPr txBox="1"/>
          <p:nvPr/>
        </p:nvSpPr>
        <p:spPr>
          <a:xfrm>
            <a:off x="5099543" y="6153401"/>
            <a:ext cx="3569676" cy="369332"/>
          </a:xfrm>
          <a:prstGeom prst="rect">
            <a:avLst/>
          </a:prstGeom>
          <a:noFill/>
        </p:spPr>
        <p:txBody>
          <a:bodyPr wrap="square" rtlCol="0">
            <a:spAutoFit/>
          </a:bodyPr>
          <a:lstStyle/>
          <a:p>
            <a:r>
              <a:rPr lang="en-US" dirty="0" smtClean="0"/>
              <a:t>Adrienne McFadden, MD, JD</a:t>
            </a:r>
            <a:endParaRPr lang="en-US" dirty="0"/>
          </a:p>
        </p:txBody>
      </p:sp>
      <p:sp>
        <p:nvSpPr>
          <p:cNvPr id="9" name="Slide Number Placeholder 8"/>
          <p:cNvSpPr>
            <a:spLocks noGrp="1"/>
          </p:cNvSpPr>
          <p:nvPr>
            <p:ph type="sldNum" sz="quarter" idx="12"/>
          </p:nvPr>
        </p:nvSpPr>
        <p:spPr/>
        <p:txBody>
          <a:bodyPr/>
          <a:lstStyle/>
          <a:p>
            <a:fld id="{57D4076E-451C-45AD-87E7-26F12CEA90AA}" type="slidenum">
              <a:rPr lang="en-US" smtClean="0"/>
              <a:t>9</a:t>
            </a:fld>
            <a:endParaRPr lang="en-US"/>
          </a:p>
        </p:txBody>
      </p:sp>
    </p:spTree>
    <p:extLst>
      <p:ext uri="{BB962C8B-B14F-4D97-AF65-F5344CB8AC3E}">
        <p14:creationId xmlns:p14="http://schemas.microsoft.com/office/powerpoint/2010/main" val="164402562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1789</TotalTime>
  <Words>5840</Words>
  <Application>Microsoft Office PowerPoint</Application>
  <PresentationFormat>Widescreen</PresentationFormat>
  <Paragraphs>629</Paragraphs>
  <Slides>38</Slides>
  <Notes>38</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 Unicode MS</vt:lpstr>
      <vt:lpstr>BatangChe</vt:lpstr>
      <vt:lpstr>Arial</vt:lpstr>
      <vt:lpstr>Calibri</vt:lpstr>
      <vt:lpstr>Century Gothic</vt:lpstr>
      <vt:lpstr>Ebrima</vt:lpstr>
      <vt:lpstr>Edwardian Script ITC</vt:lpstr>
      <vt:lpstr>Lucida Calligraphy</vt:lpstr>
      <vt:lpstr>Symbol</vt:lpstr>
      <vt:lpstr>Times New Roman</vt:lpstr>
      <vt:lpstr>Wingdings 3</vt:lpstr>
      <vt:lpstr>Slice</vt:lpstr>
      <vt:lpstr>F L O U R I S H</vt:lpstr>
      <vt:lpstr>Grow ● Thrive ● be productive ● Achieve </vt:lpstr>
      <vt:lpstr>M I S S I O N  2 0 0 9 – 2 0 1 6</vt:lpstr>
      <vt:lpstr>M I S S I O N  2 0 1 7 – 2 0 2 0</vt:lpstr>
      <vt:lpstr>V I s I o n  2 0 0 9 – 2 0 1 6</vt:lpstr>
      <vt:lpstr>V I s I o n  2 0 1 7 – 2 0 2 0</vt:lpstr>
      <vt:lpstr>F l o u r I s 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Poitras</dc:creator>
  <cp:lastModifiedBy>Kiger, Patti G.</cp:lastModifiedBy>
  <cp:revision>178</cp:revision>
  <cp:lastPrinted>2017-02-09T16:45:53Z</cp:lastPrinted>
  <dcterms:created xsi:type="dcterms:W3CDTF">2016-07-22T15:32:57Z</dcterms:created>
  <dcterms:modified xsi:type="dcterms:W3CDTF">2017-02-09T16:55:40Z</dcterms:modified>
</cp:coreProperties>
</file>